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83591-8F7C-4970-A382-17D7A220F5CB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4174C-135F-4F03-A83C-99085FF3B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15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4174C-135F-4F03-A83C-99085FF3BFD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4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25512" y="1023867"/>
            <a:ext cx="4599432" cy="3349641"/>
          </a:xfrm>
        </p:spPr>
        <p:txBody>
          <a:bodyPr>
            <a:normAutofit/>
          </a:bodyPr>
          <a:lstStyle/>
          <a:p>
            <a:r>
              <a:rPr lang="en-GB" dirty="0" smtClean="0"/>
              <a:t>Aims </a:t>
            </a:r>
            <a:r>
              <a:rPr lang="en-GB" dirty="0"/>
              <a:t>of Digital Teaching/Learning </a:t>
            </a:r>
            <a:r>
              <a:rPr lang="en-GB" dirty="0" smtClean="0"/>
              <a:t>Change-</a:t>
            </a:r>
            <a:r>
              <a:rPr lang="en-GB" dirty="0"/>
              <a:t>BL Approach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GB" sz="2800" b="1" dirty="0">
                <a:latin typeface="+mj-lt"/>
              </a:rPr>
              <a:t>Academic Staff Training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347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Overarching Aim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3600" b="1" dirty="0" smtClean="0">
              <a:latin typeface="+mj-lt"/>
            </a:endParaRPr>
          </a:p>
          <a:p>
            <a:pPr marL="0" indent="0">
              <a:buNone/>
            </a:pPr>
            <a:r>
              <a:rPr lang="en-GB" sz="3600" b="1" dirty="0" smtClean="0">
                <a:latin typeface="+mj-lt"/>
              </a:rPr>
              <a:t>Support </a:t>
            </a:r>
            <a:r>
              <a:rPr lang="en-GB" sz="3600" b="1" dirty="0">
                <a:latin typeface="+mj-lt"/>
              </a:rPr>
              <a:t>academic staff to make informed choices about how technology can be integrated into curriculum and learning design</a:t>
            </a:r>
            <a:endParaRPr lang="en-GB" sz="3600" dirty="0">
              <a:latin typeface="+mj-lt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2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Specific 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20928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GB" b="1" dirty="0" smtClean="0">
                <a:latin typeface="+mj-lt"/>
              </a:rPr>
              <a:t>Dispel </a:t>
            </a:r>
            <a:r>
              <a:rPr lang="en-GB" b="1" dirty="0">
                <a:latin typeface="+mj-lt"/>
              </a:rPr>
              <a:t>a range of misconceptions about what can and can’t be achieved by using </a:t>
            </a:r>
            <a:r>
              <a:rPr lang="en-GB" b="1" dirty="0" smtClean="0">
                <a:latin typeface="+mj-lt"/>
              </a:rPr>
              <a:t>technology</a:t>
            </a:r>
          </a:p>
          <a:p>
            <a:pPr marL="457200" indent="-457200">
              <a:buFont typeface="Corbel" panose="020B0503020204020204" pitchFamily="34" charset="0"/>
              <a:buAutoNum type="arabicPeriod"/>
            </a:pPr>
            <a:r>
              <a:rPr lang="en-GB" b="1" dirty="0">
                <a:latin typeface="+mj-lt"/>
              </a:rPr>
              <a:t>Help make academic staff feel more comfortable and confident with technology in and out of the classroom</a:t>
            </a:r>
          </a:p>
          <a:p>
            <a:pPr marL="457200" indent="-457200">
              <a:buFont typeface="Corbel" panose="020B0503020204020204" pitchFamily="34" charset="0"/>
              <a:buAutoNum type="arabicPeriod"/>
            </a:pPr>
            <a:r>
              <a:rPr lang="en-GB" b="1" dirty="0">
                <a:latin typeface="+mj-lt"/>
              </a:rPr>
              <a:t>Provide ideas and inspiration for how staff can overcome barriers to using technology</a:t>
            </a:r>
          </a:p>
          <a:p>
            <a:pPr marL="457200" indent="-457200">
              <a:buFont typeface="Corbel" panose="020B0503020204020204" pitchFamily="34" charset="0"/>
              <a:buAutoNum type="arabicPeriod"/>
            </a:pPr>
            <a:r>
              <a:rPr lang="en-GB" b="1" dirty="0"/>
              <a:t>Learn about a variety of web tools that help make lessons more engaging for </a:t>
            </a:r>
            <a:r>
              <a:rPr lang="en-GB" b="1" dirty="0" smtClean="0"/>
              <a:t>students</a:t>
            </a:r>
          </a:p>
          <a:p>
            <a:pPr marL="457200" indent="-457200">
              <a:buFont typeface="Corbel" panose="020B0503020204020204" pitchFamily="34" charset="0"/>
              <a:buAutoNum type="arabicPeriod"/>
            </a:pPr>
            <a:r>
              <a:rPr lang="en-GB" b="1" dirty="0">
                <a:latin typeface="+mj-lt"/>
              </a:rPr>
              <a:t>Learn to design a pedagogy-driven curriculum or transform one integrating digital learning </a:t>
            </a:r>
            <a:r>
              <a:rPr lang="en-GB" b="1" dirty="0" smtClean="0">
                <a:latin typeface="+mj-lt"/>
              </a:rPr>
              <a:t>technologies</a:t>
            </a:r>
          </a:p>
          <a:p>
            <a:pPr marL="457200" indent="-457200">
              <a:buFont typeface="Corbel" panose="020B0503020204020204" pitchFamily="34" charset="0"/>
              <a:buAutoNum type="arabicPeriod"/>
            </a:pPr>
            <a:r>
              <a:rPr lang="en-GB" b="1" dirty="0">
                <a:latin typeface="+mj-lt"/>
              </a:rPr>
              <a:t>Collaborate in designing a course on digital literacies and employability skills to trial in class</a:t>
            </a:r>
          </a:p>
          <a:p>
            <a:pPr marL="457200" indent="-457200">
              <a:buFont typeface="Corbel" panose="020B0503020204020204" pitchFamily="34" charset="0"/>
              <a:buAutoNum type="arabicPeriod"/>
            </a:pPr>
            <a:endParaRPr lang="en-GB" b="1" dirty="0">
              <a:latin typeface="+mj-lt"/>
            </a:endParaRPr>
          </a:p>
          <a:p>
            <a:pPr marL="457200" indent="-457200">
              <a:buFont typeface="Corbel" panose="020B0503020204020204" pitchFamily="34" charset="0"/>
              <a:buAutoNum type="arabicPeriod"/>
            </a:pPr>
            <a:endParaRPr lang="en-GB" b="1" dirty="0"/>
          </a:p>
          <a:p>
            <a:pPr marL="457200" indent="-457200">
              <a:buAutoNum type="arabicPeriod"/>
            </a:pPr>
            <a:endParaRPr lang="en-GB" b="1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62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+mj-lt"/>
              </a:rPr>
              <a:t>Work with a colleague, make a list of what you can’t achieve by using tech.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sz="1800" b="1" dirty="0" smtClean="0">
                <a:latin typeface="+mj-lt"/>
              </a:rPr>
              <a:t>what </a:t>
            </a:r>
            <a:r>
              <a:rPr lang="en-GB" sz="1800" b="1" dirty="0">
                <a:latin typeface="+mj-lt"/>
              </a:rPr>
              <a:t>can’t </a:t>
            </a:r>
            <a:r>
              <a:rPr lang="en-GB" sz="1800" b="1" dirty="0" smtClean="0">
                <a:latin typeface="+mj-lt"/>
              </a:rPr>
              <a:t>you achieve </a:t>
            </a:r>
            <a:r>
              <a:rPr lang="en-GB" sz="1800" b="1" dirty="0">
                <a:latin typeface="+mj-lt"/>
              </a:rPr>
              <a:t>by using technology</a:t>
            </a:r>
            <a:endParaRPr lang="en-GB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1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5.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2000" b="1" dirty="0" smtClean="0">
                <a:latin typeface="+mj-lt"/>
              </a:rPr>
              <a:t>What are your barriers </a:t>
            </a:r>
            <a:r>
              <a:rPr lang="en-GB" sz="2000" b="1" dirty="0">
                <a:latin typeface="+mj-lt"/>
              </a:rPr>
              <a:t>to using </a:t>
            </a:r>
            <a:r>
              <a:rPr lang="en-GB" sz="2000" b="1" dirty="0" smtClean="0">
                <a:latin typeface="+mj-lt"/>
              </a:rPr>
              <a:t>technology?</a:t>
            </a:r>
            <a:endParaRPr lang="en-GB" sz="2000" b="1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87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>Let’s discuss PEDAGOGY</a:t>
            </a:r>
            <a:endParaRPr lang="en-GB" b="1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000" b="1" dirty="0" smtClean="0">
                <a:latin typeface="+mj-lt"/>
              </a:rPr>
              <a:t>What do we mean by “</a:t>
            </a:r>
            <a:r>
              <a:rPr lang="en-GB" sz="2000" b="1" dirty="0">
                <a:latin typeface="+mj-lt"/>
              </a:rPr>
              <a:t>pedagogy-driven </a:t>
            </a:r>
            <a:r>
              <a:rPr lang="en-GB" sz="2000" b="1" dirty="0" smtClean="0">
                <a:latin typeface="+mj-lt"/>
              </a:rPr>
              <a:t>curriculum”?</a:t>
            </a:r>
            <a:endParaRPr lang="en-GB" sz="2000" b="1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25/052021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66601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55</TotalTime>
  <Words>200</Words>
  <Application>Microsoft Office PowerPoint</Application>
  <PresentationFormat>Widescreen</PresentationFormat>
  <Paragraphs>52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Century Schoolbook</vt:lpstr>
      <vt:lpstr>Corbel</vt:lpstr>
      <vt:lpstr>Feathered</vt:lpstr>
      <vt:lpstr>Aims of Digital Teaching/Learning Change-BL Approach </vt:lpstr>
      <vt:lpstr>Overarching Aim</vt:lpstr>
      <vt:lpstr>Specific Aims</vt:lpstr>
      <vt:lpstr>Aim 1</vt:lpstr>
      <vt:lpstr>Aim 3</vt:lpstr>
      <vt:lpstr>Aim 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of Digital Teaching/Learning Change-BL Approach</dc:title>
  <dc:creator>PROF. ABORISADE</dc:creator>
  <cp:lastModifiedBy>PROF. ABORISADE</cp:lastModifiedBy>
  <cp:revision>5</cp:revision>
  <dcterms:created xsi:type="dcterms:W3CDTF">2021-05-24T20:33:57Z</dcterms:created>
  <dcterms:modified xsi:type="dcterms:W3CDTF">2021-05-24T21:29:21Z</dcterms:modified>
</cp:coreProperties>
</file>