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0"/>
  </p:notesMasterIdLst>
  <p:sldIdLst>
    <p:sldId id="257" r:id="rId2"/>
    <p:sldId id="258" r:id="rId3"/>
    <p:sldId id="264" r:id="rId4"/>
    <p:sldId id="265" r:id="rId5"/>
    <p:sldId id="298" r:id="rId6"/>
    <p:sldId id="267" r:id="rId7"/>
    <p:sldId id="299" r:id="rId8"/>
    <p:sldId id="305" r:id="rId9"/>
    <p:sldId id="310" r:id="rId10"/>
    <p:sldId id="309" r:id="rId11"/>
    <p:sldId id="300" r:id="rId12"/>
    <p:sldId id="301" r:id="rId13"/>
    <p:sldId id="302" r:id="rId14"/>
    <p:sldId id="303" r:id="rId15"/>
    <p:sldId id="306" r:id="rId16"/>
    <p:sldId id="308" r:id="rId17"/>
    <p:sldId id="304" r:id="rId18"/>
    <p:sldId id="30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64" d="100"/>
          <a:sy n="64" d="100"/>
        </p:scale>
        <p:origin x="97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182F85-2D4C-49F4-B978-08B310F09C49}" type="datetimeFigureOut">
              <a:rPr lang="en-US" smtClean="0"/>
              <a:t>5/26/2021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344195-00CF-4026-A5BE-256EA3CE79CA}" type="slidenum">
              <a:rPr lang="en-US" smtClean="0"/>
              <a:t>‹#›</a:t>
            </a:fld>
            <a:endParaRPr lang="en-US"/>
          </a:p>
        </p:txBody>
      </p:sp>
    </p:spTree>
    <p:extLst>
      <p:ext uri="{BB962C8B-B14F-4D97-AF65-F5344CB8AC3E}">
        <p14:creationId xmlns:p14="http://schemas.microsoft.com/office/powerpoint/2010/main" val="2551039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5B2D9B4-0FBC-4D07-A972-83A2F235C3D2}"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CA8A1-DDBA-4C58-ACC6-4F68CE3D398A}" type="slidenum">
              <a:rPr lang="en-US" smtClean="0"/>
              <a:t>‹#›</a:t>
            </a:fld>
            <a:endParaRPr lang="en-US"/>
          </a:p>
        </p:txBody>
      </p:sp>
    </p:spTree>
    <p:extLst>
      <p:ext uri="{BB962C8B-B14F-4D97-AF65-F5344CB8AC3E}">
        <p14:creationId xmlns:p14="http://schemas.microsoft.com/office/powerpoint/2010/main" val="1650561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B2D9B4-0FBC-4D07-A972-83A2F235C3D2}"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CA8A1-DDBA-4C58-ACC6-4F68CE3D398A}" type="slidenum">
              <a:rPr lang="en-US" smtClean="0"/>
              <a:t>‹#›</a:t>
            </a:fld>
            <a:endParaRPr lang="en-US"/>
          </a:p>
        </p:txBody>
      </p:sp>
    </p:spTree>
    <p:extLst>
      <p:ext uri="{BB962C8B-B14F-4D97-AF65-F5344CB8AC3E}">
        <p14:creationId xmlns:p14="http://schemas.microsoft.com/office/powerpoint/2010/main" val="1835593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B2D9B4-0FBC-4D07-A972-83A2F235C3D2}"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CA8A1-DDBA-4C58-ACC6-4F68CE3D398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54722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B2D9B4-0FBC-4D07-A972-83A2F235C3D2}"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CA8A1-DDBA-4C58-ACC6-4F68CE3D398A}" type="slidenum">
              <a:rPr lang="en-US" smtClean="0"/>
              <a:t>‹#›</a:t>
            </a:fld>
            <a:endParaRPr lang="en-US"/>
          </a:p>
        </p:txBody>
      </p:sp>
    </p:spTree>
    <p:extLst>
      <p:ext uri="{BB962C8B-B14F-4D97-AF65-F5344CB8AC3E}">
        <p14:creationId xmlns:p14="http://schemas.microsoft.com/office/powerpoint/2010/main" val="3373633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B2D9B4-0FBC-4D07-A972-83A2F235C3D2}"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CA8A1-DDBA-4C58-ACC6-4F68CE3D398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926865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B2D9B4-0FBC-4D07-A972-83A2F235C3D2}"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CA8A1-DDBA-4C58-ACC6-4F68CE3D398A}" type="slidenum">
              <a:rPr lang="en-US" smtClean="0"/>
              <a:t>‹#›</a:t>
            </a:fld>
            <a:endParaRPr lang="en-US"/>
          </a:p>
        </p:txBody>
      </p:sp>
    </p:spTree>
    <p:extLst>
      <p:ext uri="{BB962C8B-B14F-4D97-AF65-F5344CB8AC3E}">
        <p14:creationId xmlns:p14="http://schemas.microsoft.com/office/powerpoint/2010/main" val="4137340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B2D9B4-0FBC-4D07-A972-83A2F235C3D2}"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CA8A1-DDBA-4C58-ACC6-4F68CE3D398A}" type="slidenum">
              <a:rPr lang="en-US" smtClean="0"/>
              <a:t>‹#›</a:t>
            </a:fld>
            <a:endParaRPr lang="en-US"/>
          </a:p>
        </p:txBody>
      </p:sp>
    </p:spTree>
    <p:extLst>
      <p:ext uri="{BB962C8B-B14F-4D97-AF65-F5344CB8AC3E}">
        <p14:creationId xmlns:p14="http://schemas.microsoft.com/office/powerpoint/2010/main" val="29319147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B2D9B4-0FBC-4D07-A972-83A2F235C3D2}"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CA8A1-DDBA-4C58-ACC6-4F68CE3D398A}" type="slidenum">
              <a:rPr lang="en-US" smtClean="0"/>
              <a:t>‹#›</a:t>
            </a:fld>
            <a:endParaRPr lang="en-US"/>
          </a:p>
        </p:txBody>
      </p:sp>
    </p:spTree>
    <p:extLst>
      <p:ext uri="{BB962C8B-B14F-4D97-AF65-F5344CB8AC3E}">
        <p14:creationId xmlns:p14="http://schemas.microsoft.com/office/powerpoint/2010/main" val="2156661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B2D9B4-0FBC-4D07-A972-83A2F235C3D2}"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CA8A1-DDBA-4C58-ACC6-4F68CE3D398A}" type="slidenum">
              <a:rPr lang="en-US" smtClean="0"/>
              <a:t>‹#›</a:t>
            </a:fld>
            <a:endParaRPr lang="en-US"/>
          </a:p>
        </p:txBody>
      </p:sp>
    </p:spTree>
    <p:extLst>
      <p:ext uri="{BB962C8B-B14F-4D97-AF65-F5344CB8AC3E}">
        <p14:creationId xmlns:p14="http://schemas.microsoft.com/office/powerpoint/2010/main" val="690211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B2D9B4-0FBC-4D07-A972-83A2F235C3D2}" type="datetimeFigureOut">
              <a:rPr lang="en-US" smtClean="0"/>
              <a:t>5/26/2021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5CA8A1-DDBA-4C58-ACC6-4F68CE3D398A}" type="slidenum">
              <a:rPr lang="en-US" smtClean="0"/>
              <a:t>‹#›</a:t>
            </a:fld>
            <a:endParaRPr lang="en-US"/>
          </a:p>
        </p:txBody>
      </p:sp>
    </p:spTree>
    <p:extLst>
      <p:ext uri="{BB962C8B-B14F-4D97-AF65-F5344CB8AC3E}">
        <p14:creationId xmlns:p14="http://schemas.microsoft.com/office/powerpoint/2010/main" val="2199325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5B2D9B4-0FBC-4D07-A972-83A2F235C3D2}" type="datetimeFigureOut">
              <a:rPr lang="en-US" smtClean="0"/>
              <a:t>5/26/2021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5CA8A1-DDBA-4C58-ACC6-4F68CE3D398A}" type="slidenum">
              <a:rPr lang="en-US" smtClean="0"/>
              <a:t>‹#›</a:t>
            </a:fld>
            <a:endParaRPr lang="en-US"/>
          </a:p>
        </p:txBody>
      </p:sp>
    </p:spTree>
    <p:extLst>
      <p:ext uri="{BB962C8B-B14F-4D97-AF65-F5344CB8AC3E}">
        <p14:creationId xmlns:p14="http://schemas.microsoft.com/office/powerpoint/2010/main" val="3054565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5B2D9B4-0FBC-4D07-A972-83A2F235C3D2}" type="datetimeFigureOut">
              <a:rPr lang="en-US" smtClean="0"/>
              <a:t>5/26/2021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5CA8A1-DDBA-4C58-ACC6-4F68CE3D398A}" type="slidenum">
              <a:rPr lang="en-US" smtClean="0"/>
              <a:t>‹#›</a:t>
            </a:fld>
            <a:endParaRPr lang="en-US"/>
          </a:p>
        </p:txBody>
      </p:sp>
    </p:spTree>
    <p:extLst>
      <p:ext uri="{BB962C8B-B14F-4D97-AF65-F5344CB8AC3E}">
        <p14:creationId xmlns:p14="http://schemas.microsoft.com/office/powerpoint/2010/main" val="1815294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5B2D9B4-0FBC-4D07-A972-83A2F235C3D2}" type="datetimeFigureOut">
              <a:rPr lang="en-US" smtClean="0"/>
              <a:t>5/26/2021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5CA8A1-DDBA-4C58-ACC6-4F68CE3D398A}" type="slidenum">
              <a:rPr lang="en-US" smtClean="0"/>
              <a:t>‹#›</a:t>
            </a:fld>
            <a:endParaRPr lang="en-US"/>
          </a:p>
        </p:txBody>
      </p:sp>
    </p:spTree>
    <p:extLst>
      <p:ext uri="{BB962C8B-B14F-4D97-AF65-F5344CB8AC3E}">
        <p14:creationId xmlns:p14="http://schemas.microsoft.com/office/powerpoint/2010/main" val="364535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B2D9B4-0FBC-4D07-A972-83A2F235C3D2}" type="datetimeFigureOut">
              <a:rPr lang="en-US" smtClean="0"/>
              <a:t>5/26/2021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5CA8A1-DDBA-4C58-ACC6-4F68CE3D398A}" type="slidenum">
              <a:rPr lang="en-US" smtClean="0"/>
              <a:t>‹#›</a:t>
            </a:fld>
            <a:endParaRPr lang="en-US"/>
          </a:p>
        </p:txBody>
      </p:sp>
    </p:spTree>
    <p:extLst>
      <p:ext uri="{BB962C8B-B14F-4D97-AF65-F5344CB8AC3E}">
        <p14:creationId xmlns:p14="http://schemas.microsoft.com/office/powerpoint/2010/main" val="318874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5B2D9B4-0FBC-4D07-A972-83A2F235C3D2}" type="datetimeFigureOut">
              <a:rPr lang="en-US" smtClean="0"/>
              <a:t>5/26/2021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5CA8A1-DDBA-4C58-ACC6-4F68CE3D398A}" type="slidenum">
              <a:rPr lang="en-US" smtClean="0"/>
              <a:t>‹#›</a:t>
            </a:fld>
            <a:endParaRPr lang="en-US"/>
          </a:p>
        </p:txBody>
      </p:sp>
    </p:spTree>
    <p:extLst>
      <p:ext uri="{BB962C8B-B14F-4D97-AF65-F5344CB8AC3E}">
        <p14:creationId xmlns:p14="http://schemas.microsoft.com/office/powerpoint/2010/main" val="3114063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B2D9B4-0FBC-4D07-A972-83A2F235C3D2}" type="datetimeFigureOut">
              <a:rPr lang="en-US" smtClean="0"/>
              <a:t>5/26/2021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5CA8A1-DDBA-4C58-ACC6-4F68CE3D398A}" type="slidenum">
              <a:rPr lang="en-US" smtClean="0"/>
              <a:t>‹#›</a:t>
            </a:fld>
            <a:endParaRPr lang="en-US"/>
          </a:p>
        </p:txBody>
      </p:sp>
    </p:spTree>
    <p:extLst>
      <p:ext uri="{BB962C8B-B14F-4D97-AF65-F5344CB8AC3E}">
        <p14:creationId xmlns:p14="http://schemas.microsoft.com/office/powerpoint/2010/main" val="1042339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B2D9B4-0FBC-4D07-A972-83A2F235C3D2}" type="datetimeFigureOut">
              <a:rPr lang="en-US" smtClean="0"/>
              <a:t>5/26/2021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F5CA8A1-DDBA-4C58-ACC6-4F68CE3D398A}" type="slidenum">
              <a:rPr lang="en-US" smtClean="0"/>
              <a:t>‹#›</a:t>
            </a:fld>
            <a:endParaRPr lang="en-US"/>
          </a:p>
        </p:txBody>
      </p:sp>
    </p:spTree>
    <p:extLst>
      <p:ext uri="{BB962C8B-B14F-4D97-AF65-F5344CB8AC3E}">
        <p14:creationId xmlns:p14="http://schemas.microsoft.com/office/powerpoint/2010/main" val="1765357100"/>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2732" y="540912"/>
            <a:ext cx="10354813" cy="5899564"/>
          </a:xfrm>
          <a:prstGeom prst="rect">
            <a:avLst/>
          </a:prstGeom>
        </p:spPr>
        <p:txBody>
          <a:bodyPr wrap="square">
            <a:spAutoFit/>
          </a:bodyPr>
          <a:lstStyle/>
          <a:p>
            <a:pPr algn="ctr">
              <a:lnSpc>
                <a:spcPct val="107000"/>
              </a:lnSpc>
              <a:spcAft>
                <a:spcPts val="800"/>
              </a:spcAft>
            </a:pP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DIGITAL LITERACIES </a:t>
            </a:r>
            <a:endParaRPr lang="en-US" sz="4800"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BY</a:t>
            </a:r>
          </a:p>
          <a:p>
            <a:pPr algn="ctr">
              <a:lnSpc>
                <a:spcPct val="107000"/>
              </a:lnSpc>
              <a:spcAft>
                <a:spcPts val="800"/>
              </a:spcAf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2800" b="1" dirty="0">
                <a:latin typeface="Times New Roman" panose="02020603050405020304" pitchFamily="18" charset="0"/>
                <a:ea typeface="Calibri" panose="020F0502020204030204" pitchFamily="34" charset="0"/>
                <a:cs typeface="Times New Roman" panose="02020603050405020304" pitchFamily="18" charset="0"/>
              </a:rPr>
              <a:t>GBENGA-</a:t>
            </a:r>
            <a:r>
              <a:rPr lang="en-US" sz="2800" b="1" dirty="0">
                <a:effectLst/>
                <a:latin typeface="Times New Roman" panose="02020603050405020304" pitchFamily="18" charset="0"/>
                <a:ea typeface="Calibri" panose="020F0502020204030204" pitchFamily="34" charset="0"/>
                <a:cs typeface="Times New Roman" panose="02020603050405020304" pitchFamily="18" charset="0"/>
              </a:rPr>
              <a:t>OWOYEMI, </a:t>
            </a:r>
            <a:r>
              <a:rPr lang="en-US" sz="2800" b="1" dirty="0">
                <a:latin typeface="Times New Roman" panose="02020603050405020304" pitchFamily="18" charset="0"/>
                <a:ea typeface="Calibri" panose="020F0502020204030204" pitchFamily="34" charset="0"/>
                <a:cs typeface="Times New Roman" panose="02020603050405020304" pitchFamily="18" charset="0"/>
              </a:rPr>
              <a:t>BUSAYO R.</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ACADEMIC STAFF TRAINING</a:t>
            </a:r>
          </a:p>
          <a:p>
            <a:pPr algn="ctr">
              <a:lnSpc>
                <a:spcPct val="107000"/>
              </a:lnSpc>
              <a:spcAft>
                <a:spcPts val="800"/>
              </a:spcAft>
            </a:pP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GENERAL STUDIES UNIT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FEDERAL UNIVERSITY OF TECHNOLOGY, AKURE</a:t>
            </a:r>
          </a:p>
        </p:txBody>
      </p:sp>
    </p:spTree>
    <p:extLst>
      <p:ext uri="{BB962C8B-B14F-4D97-AF65-F5344CB8AC3E}">
        <p14:creationId xmlns:p14="http://schemas.microsoft.com/office/powerpoint/2010/main" val="2712571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F2F374-0D02-427F-9CF3-941B7446E280}"/>
              </a:ext>
            </a:extLst>
          </p:cNvPr>
          <p:cNvSpPr>
            <a:spLocks noGrp="1"/>
          </p:cNvSpPr>
          <p:nvPr>
            <p:ph idx="1"/>
          </p:nvPr>
        </p:nvSpPr>
        <p:spPr>
          <a:xfrm>
            <a:off x="677334" y="1049311"/>
            <a:ext cx="10505328" cy="5501391"/>
          </a:xfrm>
        </p:spPr>
        <p:txBody>
          <a:bodyPr>
            <a:normAutofit/>
          </a:bodyPr>
          <a:lstStyle/>
          <a:p>
            <a:pPr marL="0" indent="0">
              <a:buNone/>
            </a:pPr>
            <a:r>
              <a:rPr lang="en-US" dirty="0"/>
              <a:t>	</a:t>
            </a:r>
            <a:r>
              <a:rPr lang="en-US" sz="3600" dirty="0">
                <a:latin typeface="Times New Roman" panose="02020603050405020304" pitchFamily="18" charset="0"/>
                <a:cs typeface="Times New Roman" panose="02020603050405020304" pitchFamily="18" charset="0"/>
              </a:rPr>
              <a:t>Media literacy helps us to:</a:t>
            </a:r>
          </a:p>
          <a:p>
            <a:pPr algn="ctr"/>
            <a:r>
              <a:rPr lang="en-US" sz="3600" dirty="0">
                <a:latin typeface="Times New Roman" panose="02020603050405020304" pitchFamily="18" charset="0"/>
                <a:cs typeface="Times New Roman" panose="02020603050405020304" pitchFamily="18" charset="0"/>
              </a:rPr>
              <a:t>Learn to think critically</a:t>
            </a:r>
          </a:p>
          <a:p>
            <a:pPr algn="ctr"/>
            <a:r>
              <a:rPr lang="en-US" sz="3600" dirty="0">
                <a:latin typeface="Times New Roman" panose="02020603050405020304" pitchFamily="18" charset="0"/>
                <a:cs typeface="Times New Roman" panose="02020603050405020304" pitchFamily="18" charset="0"/>
              </a:rPr>
              <a:t>Become smart consumers of products and information</a:t>
            </a:r>
          </a:p>
          <a:p>
            <a:pPr algn="ctr"/>
            <a:r>
              <a:rPr lang="en-US" sz="3600" dirty="0">
                <a:latin typeface="Times New Roman" panose="02020603050405020304" pitchFamily="18" charset="0"/>
                <a:cs typeface="Times New Roman" panose="02020603050405020304" pitchFamily="18" charset="0"/>
              </a:rPr>
              <a:t>Recognize points of view</a:t>
            </a:r>
          </a:p>
          <a:p>
            <a:pPr algn="ctr"/>
            <a:r>
              <a:rPr lang="en-US" sz="3600" dirty="0">
                <a:latin typeface="Times New Roman" panose="02020603050405020304" pitchFamily="18" charset="0"/>
                <a:cs typeface="Times New Roman" panose="02020603050405020304" pitchFamily="18" charset="0"/>
              </a:rPr>
              <a:t>Create media responsibly</a:t>
            </a:r>
          </a:p>
          <a:p>
            <a:pPr algn="ctr"/>
            <a:r>
              <a:rPr lang="en-US" sz="3600" dirty="0">
                <a:latin typeface="Times New Roman" panose="02020603050405020304" pitchFamily="18" charset="0"/>
                <a:cs typeface="Times New Roman" panose="02020603050405020304" pitchFamily="18" charset="0"/>
              </a:rPr>
              <a:t>Identify the role of media in our culture</a:t>
            </a:r>
          </a:p>
          <a:p>
            <a:pPr algn="ctr"/>
            <a:r>
              <a:rPr lang="en-US" sz="3600" dirty="0">
                <a:latin typeface="Times New Roman" panose="02020603050405020304" pitchFamily="18" charset="0"/>
                <a:cs typeface="Times New Roman" panose="02020603050405020304" pitchFamily="18" charset="0"/>
              </a:rPr>
              <a:t>Understand the author’s goal</a:t>
            </a:r>
          </a:p>
          <a:p>
            <a:endParaRPr lang="en-US" dirty="0"/>
          </a:p>
        </p:txBody>
      </p:sp>
    </p:spTree>
    <p:extLst>
      <p:ext uri="{BB962C8B-B14F-4D97-AF65-F5344CB8AC3E}">
        <p14:creationId xmlns:p14="http://schemas.microsoft.com/office/powerpoint/2010/main" val="823843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3008E-FE03-40E1-BE01-4FAEAE978E76}"/>
              </a:ext>
            </a:extLst>
          </p:cNvPr>
          <p:cNvSpPr>
            <a:spLocks noGrp="1"/>
          </p:cNvSpPr>
          <p:nvPr>
            <p:ph type="title"/>
          </p:nvPr>
        </p:nvSpPr>
        <p:spPr>
          <a:xfrm>
            <a:off x="677334" y="609600"/>
            <a:ext cx="9437336" cy="1036320"/>
          </a:xfrm>
        </p:spPr>
        <p:txBody>
          <a:bodyPr>
            <a:noAutofit/>
          </a:bodyPr>
          <a:lstStyle/>
          <a:p>
            <a:pPr algn="ctr"/>
            <a:r>
              <a:rPr lang="en-US" sz="5400" b="1" dirty="0">
                <a:latin typeface="Times New Roman" panose="02020603050405020304" pitchFamily="18" charset="0"/>
                <a:ea typeface="Calibri" panose="020F0502020204030204" pitchFamily="34" charset="0"/>
                <a:cs typeface="Times New Roman" panose="02020603050405020304" pitchFamily="18" charset="0"/>
              </a:rPr>
              <a:t>Information literacy</a:t>
            </a:r>
            <a:br>
              <a:rPr lang="en-US" sz="5400" dirty="0">
                <a:effectLst/>
                <a:latin typeface="Calibri" panose="020F0502020204030204" pitchFamily="34" charset="0"/>
                <a:ea typeface="Calibri" panose="020F0502020204030204" pitchFamily="34" charset="0"/>
                <a:cs typeface="Times New Roman" panose="02020603050405020304" pitchFamily="18" charset="0"/>
              </a:rPr>
            </a:br>
            <a:endParaRPr lang="en-US" sz="5400" dirty="0"/>
          </a:p>
        </p:txBody>
      </p:sp>
      <p:sp>
        <p:nvSpPr>
          <p:cNvPr id="3" name="Content Placeholder 2">
            <a:extLst>
              <a:ext uri="{FF2B5EF4-FFF2-40B4-BE49-F238E27FC236}">
                <a16:creationId xmlns:a16="http://schemas.microsoft.com/office/drawing/2014/main" id="{BF02EA5D-867E-42CB-BA65-1ABB8426F80F}"/>
              </a:ext>
            </a:extLst>
          </p:cNvPr>
          <p:cNvSpPr>
            <a:spLocks noGrp="1"/>
          </p:cNvSpPr>
          <p:nvPr>
            <p:ph idx="1"/>
          </p:nvPr>
        </p:nvSpPr>
        <p:spPr>
          <a:xfrm>
            <a:off x="677333" y="1786596"/>
            <a:ext cx="10309535" cy="4809075"/>
          </a:xfrm>
        </p:spPr>
        <p:txBody>
          <a:bodyPr>
            <a:normAutofit lnSpcReduction="10000"/>
          </a:bodyPr>
          <a:lstStyle/>
          <a:p>
            <a:pPr marL="0" marR="0" indent="0" algn="ctr">
              <a:lnSpc>
                <a:spcPct val="150000"/>
              </a:lnSpc>
              <a:spcBef>
                <a:spcPts val="0"/>
              </a:spcBef>
              <a:spcAft>
                <a:spcPts val="800"/>
              </a:spcAft>
              <a:buNone/>
            </a:pPr>
            <a:r>
              <a:rPr lang="en-US" sz="3200" dirty="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ea typeface="Calibri" panose="020F0502020204030204" pitchFamily="34" charset="0"/>
                <a:cs typeface="Times New Roman" panose="02020603050405020304" pitchFamily="18" charset="0"/>
              </a:rPr>
              <a:t>Being able to find, interpret, evaluate, manage and share information. </a:t>
            </a:r>
          </a:p>
          <a:p>
            <a:pPr marL="0" marR="0" indent="0" algn="ctr">
              <a:lnSpc>
                <a:spcPct val="150000"/>
              </a:lnSpc>
              <a:spcBef>
                <a:spcPts val="0"/>
              </a:spcBef>
              <a:spcAft>
                <a:spcPts val="800"/>
              </a:spcAft>
              <a:buNone/>
            </a:pPr>
            <a:r>
              <a:rPr lang="en-US" sz="3600" dirty="0">
                <a:latin typeface="Times New Roman" panose="02020603050405020304" pitchFamily="18" charset="0"/>
                <a:cs typeface="Times New Roman" panose="02020603050405020304" pitchFamily="18" charset="0"/>
              </a:rPr>
              <a:t>To be information literate, a person must be able to recognize when information is needed and have the ability to locate, evaluate and use effectively the needed information.</a:t>
            </a:r>
            <a:endParaRPr lang="en-US" sz="3600" dirty="0"/>
          </a:p>
        </p:txBody>
      </p:sp>
    </p:spTree>
    <p:extLst>
      <p:ext uri="{BB962C8B-B14F-4D97-AF65-F5344CB8AC3E}">
        <p14:creationId xmlns:p14="http://schemas.microsoft.com/office/powerpoint/2010/main" val="3949707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3E564-5CE0-4834-ABCC-40CC1F97B7C5}"/>
              </a:ext>
            </a:extLst>
          </p:cNvPr>
          <p:cNvSpPr>
            <a:spLocks noGrp="1"/>
          </p:cNvSpPr>
          <p:nvPr>
            <p:ph type="title"/>
          </p:nvPr>
        </p:nvSpPr>
        <p:spPr>
          <a:xfrm>
            <a:off x="677333" y="609600"/>
            <a:ext cx="9620217" cy="923778"/>
          </a:xfrm>
        </p:spPr>
        <p:txBody>
          <a:bodyPr>
            <a:noAutofit/>
          </a:bodyPr>
          <a:lstStyle/>
          <a:p>
            <a:pPr algn="ctr"/>
            <a:r>
              <a:rPr lang="en-US" sz="5400" dirty="0">
                <a:effectLst/>
                <a:latin typeface="Times New Roman" panose="02020603050405020304" pitchFamily="18" charset="0"/>
                <a:ea typeface="Calibri" panose="020F0502020204030204" pitchFamily="34" charset="0"/>
                <a:cs typeface="Times New Roman" panose="02020603050405020304" pitchFamily="18" charset="0"/>
              </a:rPr>
              <a:t>Digital Scholarship</a:t>
            </a:r>
            <a:br>
              <a:rPr lang="en-US" sz="54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sz="54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0B0A43D-45C7-4529-8DD7-8CFC976A8F41}"/>
              </a:ext>
            </a:extLst>
          </p:cNvPr>
          <p:cNvSpPr>
            <a:spLocks noGrp="1"/>
          </p:cNvSpPr>
          <p:nvPr>
            <p:ph idx="1"/>
          </p:nvPr>
        </p:nvSpPr>
        <p:spPr>
          <a:xfrm>
            <a:off x="677333" y="1659988"/>
            <a:ext cx="10265487" cy="4588411"/>
          </a:xfrm>
        </p:spPr>
        <p:txBody>
          <a:bodyPr>
            <a:noAutofit/>
          </a:bodyPr>
          <a:lstStyle/>
          <a:p>
            <a:pPr marL="0" indent="0" algn="ctr">
              <a:buNone/>
            </a:pPr>
            <a:r>
              <a:rPr lang="en-US" sz="4000" dirty="0">
                <a:latin typeface="Times New Roman" panose="02020603050405020304" pitchFamily="18" charset="0"/>
                <a:cs typeface="Times New Roman" panose="02020603050405020304" pitchFamily="18" charset="0"/>
              </a:rPr>
              <a:t>Participate in emerging academic, professional and research practices that depend on digital systems.</a:t>
            </a:r>
          </a:p>
          <a:p>
            <a:pPr marL="0" indent="0" algn="ctr">
              <a:buNone/>
            </a:pPr>
            <a:r>
              <a:rPr lang="en-US" sz="4000" dirty="0">
                <a:latin typeface="Times New Roman" panose="02020603050405020304" pitchFamily="18" charset="0"/>
                <a:cs typeface="Times New Roman" panose="02020603050405020304" pitchFamily="18" charset="0"/>
              </a:rPr>
              <a:t>Digital scholarship is the effort to establish digital media and social media as a credible, professional and legitimate means of research and communication.</a:t>
            </a:r>
          </a:p>
        </p:txBody>
      </p:sp>
    </p:spTree>
    <p:extLst>
      <p:ext uri="{BB962C8B-B14F-4D97-AF65-F5344CB8AC3E}">
        <p14:creationId xmlns:p14="http://schemas.microsoft.com/office/powerpoint/2010/main" val="4055803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4E268-87FF-4C79-8571-DCE6D35ABAF5}"/>
              </a:ext>
            </a:extLst>
          </p:cNvPr>
          <p:cNvSpPr>
            <a:spLocks noGrp="1"/>
          </p:cNvSpPr>
          <p:nvPr>
            <p:ph type="title"/>
          </p:nvPr>
        </p:nvSpPr>
        <p:spPr>
          <a:xfrm>
            <a:off x="846146" y="623668"/>
            <a:ext cx="9296659" cy="987082"/>
          </a:xfrm>
        </p:spPr>
        <p:txBody>
          <a:bodyPr>
            <a:normAutofit fontScale="90000"/>
          </a:bodyPr>
          <a:lstStyle/>
          <a:p>
            <a:pPr algn="ctr"/>
            <a:r>
              <a:rPr lang="en-US" sz="6000" b="1" dirty="0">
                <a:latin typeface="Times New Roman" panose="02020603050405020304" pitchFamily="18" charset="0"/>
                <a:ea typeface="Calibri" panose="020F0502020204030204" pitchFamily="34" charset="0"/>
                <a:cs typeface="Times New Roman" panose="02020603050405020304" pitchFamily="18" charset="0"/>
              </a:rPr>
              <a:t>Learning Skills</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F3254D14-FB8B-4E03-8DD1-C08E15914351}"/>
              </a:ext>
            </a:extLst>
          </p:cNvPr>
          <p:cNvSpPr>
            <a:spLocks noGrp="1"/>
          </p:cNvSpPr>
          <p:nvPr>
            <p:ph idx="1"/>
          </p:nvPr>
        </p:nvSpPr>
        <p:spPr>
          <a:xfrm>
            <a:off x="677333" y="1610749"/>
            <a:ext cx="10520549" cy="3903785"/>
          </a:xfrm>
        </p:spPr>
        <p:txBody>
          <a:bodyPr>
            <a:normAutofit/>
          </a:bodyPr>
          <a:lstStyle/>
          <a:p>
            <a:pPr algn="ctr"/>
            <a:endParaRPr lang="en-US" sz="4800" dirty="0">
              <a:latin typeface="Times New Roman" panose="02020603050405020304" pitchFamily="18" charset="0"/>
              <a:cs typeface="Times New Roman" panose="02020603050405020304" pitchFamily="18" charset="0"/>
            </a:endParaRPr>
          </a:p>
          <a:p>
            <a:pPr algn="ctr"/>
            <a:r>
              <a:rPr lang="en-US" sz="4800" dirty="0">
                <a:latin typeface="Times New Roman" panose="02020603050405020304" pitchFamily="18" charset="0"/>
                <a:cs typeface="Times New Roman" panose="02020603050405020304" pitchFamily="18" charset="0"/>
              </a:rPr>
              <a:t>Study and learn effectively in technology rich environments, formal and informal</a:t>
            </a:r>
          </a:p>
        </p:txBody>
      </p:sp>
    </p:spTree>
    <p:extLst>
      <p:ext uri="{BB962C8B-B14F-4D97-AF65-F5344CB8AC3E}">
        <p14:creationId xmlns:p14="http://schemas.microsoft.com/office/powerpoint/2010/main" val="2734915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44549-86A6-4700-B38D-447252788271}"/>
              </a:ext>
            </a:extLst>
          </p:cNvPr>
          <p:cNvSpPr>
            <a:spLocks noGrp="1"/>
          </p:cNvSpPr>
          <p:nvPr>
            <p:ph type="title"/>
          </p:nvPr>
        </p:nvSpPr>
        <p:spPr>
          <a:xfrm>
            <a:off x="677333" y="407964"/>
            <a:ext cx="9620217" cy="1392702"/>
          </a:xfrm>
        </p:spPr>
        <p:txBody>
          <a:bodyPr>
            <a:normAutofit/>
          </a:bodyPr>
          <a:lstStyle/>
          <a:p>
            <a:pPr algn="ctr"/>
            <a:r>
              <a:rPr lang="en-US" sz="4400" b="1" dirty="0">
                <a:latin typeface="Times New Roman" panose="02020603050405020304" pitchFamily="18" charset="0"/>
                <a:ea typeface="Calibri" panose="020F0502020204030204" pitchFamily="34" charset="0"/>
                <a:cs typeface="Times New Roman" panose="02020603050405020304" pitchFamily="18" charset="0"/>
              </a:rPr>
              <a:t>Communications and collaboration</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D14993CC-6236-4CC9-B3C6-0E2198E30714}"/>
              </a:ext>
            </a:extLst>
          </p:cNvPr>
          <p:cNvSpPr>
            <a:spLocks noGrp="1"/>
          </p:cNvSpPr>
          <p:nvPr>
            <p:ph idx="1"/>
          </p:nvPr>
        </p:nvSpPr>
        <p:spPr>
          <a:xfrm>
            <a:off x="677333" y="1561515"/>
            <a:ext cx="9985977" cy="3924885"/>
          </a:xfrm>
        </p:spPr>
        <p:txBody>
          <a:bodyPr>
            <a:normAutofit/>
          </a:bodyPr>
          <a:lstStyle/>
          <a:p>
            <a:pPr marL="0" marR="0" indent="0" algn="just">
              <a:lnSpc>
                <a:spcPct val="150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US" sz="5400" dirty="0">
                <a:latin typeface="Times New Roman" panose="02020603050405020304" pitchFamily="18" charset="0"/>
                <a:cs typeface="Times New Roman" panose="02020603050405020304" pitchFamily="18" charset="0"/>
              </a:rPr>
              <a:t>Participate in digital networks for learning and research</a:t>
            </a:r>
          </a:p>
        </p:txBody>
      </p:sp>
    </p:spTree>
    <p:extLst>
      <p:ext uri="{BB962C8B-B14F-4D97-AF65-F5344CB8AC3E}">
        <p14:creationId xmlns:p14="http://schemas.microsoft.com/office/powerpoint/2010/main" val="3066530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86902-6405-4912-8760-645E719F4220}"/>
              </a:ext>
            </a:extLst>
          </p:cNvPr>
          <p:cNvSpPr>
            <a:spLocks noGrp="1"/>
          </p:cNvSpPr>
          <p:nvPr>
            <p:ph type="title"/>
          </p:nvPr>
        </p:nvSpPr>
        <p:spPr>
          <a:xfrm>
            <a:off x="677334" y="609600"/>
            <a:ext cx="9732758" cy="1388012"/>
          </a:xfrm>
        </p:spPr>
        <p:txBody>
          <a:bodyPr>
            <a:normAutofit/>
          </a:bodyPr>
          <a:lstStyle/>
          <a:p>
            <a:pPr algn="ctr"/>
            <a:r>
              <a:rPr lang="en-US" sz="5400" dirty="0">
                <a:latin typeface="Times New Roman" panose="02020603050405020304" pitchFamily="18" charset="0"/>
                <a:cs typeface="Times New Roman" panose="02020603050405020304" pitchFamily="18" charset="0"/>
              </a:rPr>
              <a:t>Career and identity management</a:t>
            </a:r>
          </a:p>
        </p:txBody>
      </p:sp>
      <p:sp>
        <p:nvSpPr>
          <p:cNvPr id="3" name="Content Placeholder 2">
            <a:extLst>
              <a:ext uri="{FF2B5EF4-FFF2-40B4-BE49-F238E27FC236}">
                <a16:creationId xmlns:a16="http://schemas.microsoft.com/office/drawing/2014/main" id="{3B23E777-DBC9-4171-BAE5-34615A946C7A}"/>
              </a:ext>
            </a:extLst>
          </p:cNvPr>
          <p:cNvSpPr>
            <a:spLocks noGrp="1"/>
          </p:cNvSpPr>
          <p:nvPr>
            <p:ph idx="1"/>
          </p:nvPr>
        </p:nvSpPr>
        <p:spPr>
          <a:xfrm>
            <a:off x="677333" y="1753849"/>
            <a:ext cx="9732757" cy="4287513"/>
          </a:xfrm>
        </p:spPr>
        <p:txBody>
          <a:bodyPr>
            <a:normAutofit/>
          </a:bodyPr>
          <a:lstStyle/>
          <a:p>
            <a:pPr marL="0" indent="0" algn="ctr">
              <a:buNone/>
            </a:pPr>
            <a:endParaRPr lang="en-US" sz="5400" dirty="0"/>
          </a:p>
          <a:p>
            <a:pPr algn="ctr"/>
            <a:r>
              <a:rPr lang="en-US" sz="4000" dirty="0">
                <a:latin typeface="Times New Roman" panose="02020603050405020304" pitchFamily="18" charset="0"/>
                <a:cs typeface="Times New Roman" panose="02020603050405020304" pitchFamily="18" charset="0"/>
              </a:rPr>
              <a:t>Manage digital reputation and online identity.</a:t>
            </a:r>
          </a:p>
          <a:p>
            <a:pPr marL="0" indent="0" algn="ctr">
              <a:buNone/>
            </a:pP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This involves creating strong passwords, understanding and using privacy settings, etc.</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0297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397C7-7D82-4B35-9C87-CD76AE4B818B}"/>
              </a:ext>
            </a:extLst>
          </p:cNvPr>
          <p:cNvSpPr>
            <a:spLocks noGrp="1"/>
          </p:cNvSpPr>
          <p:nvPr>
            <p:ph type="title"/>
          </p:nvPr>
        </p:nvSpPr>
        <p:spPr>
          <a:xfrm>
            <a:off x="677333" y="609600"/>
            <a:ext cx="9971909" cy="1320800"/>
          </a:xfrm>
        </p:spPr>
        <p:txBody>
          <a:bodyPr>
            <a:normAutofit/>
          </a:bodyPr>
          <a:lstStyle/>
          <a:p>
            <a:pPr algn="ctr"/>
            <a:r>
              <a:rPr lang="en-US" sz="5400" dirty="0">
                <a:latin typeface="Times New Roman" panose="02020603050405020304" pitchFamily="18" charset="0"/>
                <a:cs typeface="Times New Roman" panose="02020603050405020304" pitchFamily="18" charset="0"/>
              </a:rPr>
              <a:t>ICT literacy</a:t>
            </a:r>
          </a:p>
        </p:txBody>
      </p:sp>
      <p:sp>
        <p:nvSpPr>
          <p:cNvPr id="3" name="Content Placeholder 2">
            <a:extLst>
              <a:ext uri="{FF2B5EF4-FFF2-40B4-BE49-F238E27FC236}">
                <a16:creationId xmlns:a16="http://schemas.microsoft.com/office/drawing/2014/main" id="{FA98CC33-3A28-4B8D-8331-E9FF0FC1CA81}"/>
              </a:ext>
            </a:extLst>
          </p:cNvPr>
          <p:cNvSpPr>
            <a:spLocks noGrp="1"/>
          </p:cNvSpPr>
          <p:nvPr>
            <p:ph idx="1"/>
          </p:nvPr>
        </p:nvSpPr>
        <p:spPr>
          <a:xfrm>
            <a:off x="677334" y="2062113"/>
            <a:ext cx="10464278" cy="3880773"/>
          </a:xfrm>
        </p:spPr>
        <p:txBody>
          <a:bodyPr>
            <a:normAutofit/>
          </a:bodyPr>
          <a:lstStyle/>
          <a:p>
            <a:pPr algn="ctr"/>
            <a:endParaRPr lang="en-US" sz="5400" dirty="0">
              <a:latin typeface="Times New Roman" panose="02020603050405020304" pitchFamily="18" charset="0"/>
              <a:cs typeface="Times New Roman" panose="02020603050405020304" pitchFamily="18" charset="0"/>
            </a:endParaRPr>
          </a:p>
          <a:p>
            <a:pPr algn="ctr"/>
            <a:r>
              <a:rPr lang="en-US" sz="5400" dirty="0">
                <a:latin typeface="Times New Roman" panose="02020603050405020304" pitchFamily="18" charset="0"/>
                <a:cs typeface="Times New Roman" panose="02020603050405020304" pitchFamily="18" charset="0"/>
              </a:rPr>
              <a:t>Adopt, adapt and use digital devices, applications and services</a:t>
            </a:r>
          </a:p>
        </p:txBody>
      </p:sp>
    </p:spTree>
    <p:extLst>
      <p:ext uri="{BB962C8B-B14F-4D97-AF65-F5344CB8AC3E}">
        <p14:creationId xmlns:p14="http://schemas.microsoft.com/office/powerpoint/2010/main" val="30201160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57AF7-80A8-4F50-8210-FCF2EF8340CE}"/>
              </a:ext>
            </a:extLst>
          </p:cNvPr>
          <p:cNvSpPr>
            <a:spLocks noGrp="1"/>
          </p:cNvSpPr>
          <p:nvPr>
            <p:ph type="title"/>
          </p:nvPr>
        </p:nvSpPr>
        <p:spPr>
          <a:xfrm>
            <a:off x="1172010" y="234845"/>
            <a:ext cx="8596668" cy="1008185"/>
          </a:xfrm>
        </p:spPr>
        <p:txBody>
          <a:bodyPr>
            <a:normAutofit fontScale="90000"/>
          </a:bodyPr>
          <a:lstStyle/>
          <a:p>
            <a:pPr algn="ctr"/>
            <a:r>
              <a:rPr lang="en-US" sz="5300" b="1" dirty="0">
                <a:effectLst/>
                <a:latin typeface="Times New Roman" panose="02020603050405020304" pitchFamily="18" charset="0"/>
                <a:ea typeface="Calibri" panose="020F0502020204030204" pitchFamily="34" charset="0"/>
                <a:cs typeface="Times New Roman" panose="02020603050405020304" pitchFamily="18" charset="0"/>
              </a:rPr>
              <a:t>Conclusion</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734EB03A-8AF3-4716-9DE3-FEF80EF988F2}"/>
              </a:ext>
            </a:extLst>
          </p:cNvPr>
          <p:cNvSpPr>
            <a:spLocks noGrp="1"/>
          </p:cNvSpPr>
          <p:nvPr>
            <p:ph idx="1"/>
          </p:nvPr>
        </p:nvSpPr>
        <p:spPr>
          <a:xfrm>
            <a:off x="269824" y="1113692"/>
            <a:ext cx="10855097" cy="5122216"/>
          </a:xfrm>
        </p:spPr>
        <p:txBody>
          <a:bodyPr>
            <a:noAutofit/>
          </a:bodyPr>
          <a:lstStyle/>
          <a:p>
            <a:pPr marL="0" marR="0" indent="0" algn="ctr">
              <a:lnSpc>
                <a:spcPct val="150000"/>
              </a:lnSpc>
              <a:spcBef>
                <a:spcPts val="0"/>
              </a:spcBef>
              <a:spcAft>
                <a:spcPts val="800"/>
              </a:spcAft>
              <a:buNone/>
            </a:pPr>
            <a:r>
              <a:rPr lang="en-US" sz="32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With the different digital literacies highlighted, please note that learning any skill requires time, effort and discipline, the same goes for digital literacy skills, the room for growth is allowed even as the skills evolve too. But the first requirement is to start learning the skills. Not only should you have these skills, you should also be able to guide and support your students in having these skills.</a:t>
            </a:r>
            <a:endParaRPr lang="en-US" sz="32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US" sz="200" dirty="0"/>
          </a:p>
        </p:txBody>
      </p:sp>
    </p:spTree>
    <p:extLst>
      <p:ext uri="{BB962C8B-B14F-4D97-AF65-F5344CB8AC3E}">
        <p14:creationId xmlns:p14="http://schemas.microsoft.com/office/powerpoint/2010/main" val="335313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4C0BE42E-1E47-4A49-A908-D822446B2CC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55409" y="1533378"/>
            <a:ext cx="8060788" cy="4895557"/>
          </a:xfrm>
        </p:spPr>
      </p:pic>
    </p:spTree>
    <p:extLst>
      <p:ext uri="{BB962C8B-B14F-4D97-AF65-F5344CB8AC3E}">
        <p14:creationId xmlns:p14="http://schemas.microsoft.com/office/powerpoint/2010/main" val="635688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819"/>
            <a:ext cx="10515600" cy="917764"/>
          </a:xfrm>
        </p:spPr>
        <p:txBody>
          <a:bodyPr/>
          <a:lstStyle/>
          <a:p>
            <a:pPr algn="ctr"/>
            <a:r>
              <a:rPr lang="en-US" b="1" dirty="0"/>
              <a:t>			</a:t>
            </a:r>
            <a:r>
              <a:rPr lang="en-US" sz="3600" b="1" dirty="0">
                <a:latin typeface="Times New Roman" panose="02020603050405020304" pitchFamily="18" charset="0"/>
                <a:cs typeface="Times New Roman" panose="02020603050405020304" pitchFamily="18" charset="0"/>
              </a:rPr>
              <a:t>INTRODUCTION</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023583"/>
            <a:ext cx="10515600" cy="5595581"/>
          </a:xfrm>
        </p:spPr>
        <p:txBody>
          <a:bodyPr>
            <a:noAutofit/>
          </a:bodyPr>
          <a:lstStyle/>
          <a:p>
            <a:pPr algn="just"/>
            <a:endParaRPr lang="en-US" sz="3200" b="1" dirty="0">
              <a:effectLst/>
              <a:latin typeface="Times New Roman" panose="02020603050405020304" pitchFamily="18" charset="0"/>
              <a:ea typeface="Calibri" panose="020F0502020204030204" pitchFamily="34" charset="0"/>
            </a:endParaRPr>
          </a:p>
          <a:p>
            <a:pPr algn="just"/>
            <a:r>
              <a:rPr lang="en-US" sz="3200" b="1" dirty="0">
                <a:effectLst/>
                <a:latin typeface="Times New Roman" panose="02020603050405020304" pitchFamily="18" charset="0"/>
                <a:ea typeface="Calibri" panose="020F0502020204030204" pitchFamily="34" charset="0"/>
              </a:rPr>
              <a:t>The word ‘literacy’ has evolved over the years from just being able to read and write. It has evolved to accommodate the peculiarities of the twenty-first century.</a:t>
            </a:r>
            <a:r>
              <a:rPr lang="en-US" sz="3200" b="1" dirty="0">
                <a:latin typeface="Times New Roman" panose="02020603050405020304" pitchFamily="18" charset="0"/>
                <a:cs typeface="Times New Roman" panose="02020603050405020304" pitchFamily="18" charset="0"/>
              </a:rPr>
              <a:t> </a:t>
            </a:r>
          </a:p>
          <a:p>
            <a:pPr marL="0" indent="0" algn="just">
              <a:buNone/>
            </a:pPr>
            <a:endParaRPr lang="en-US" sz="4000" dirty="0">
              <a:latin typeface="Times New Roman" panose="02020603050405020304" pitchFamily="18" charset="0"/>
              <a:cs typeface="Times New Roman" panose="02020603050405020304" pitchFamily="18" charset="0"/>
            </a:endParaRPr>
          </a:p>
          <a:p>
            <a:pPr algn="just"/>
            <a:r>
              <a:rPr lang="en-US" sz="3200" b="1" dirty="0">
                <a:effectLst/>
                <a:latin typeface="Times New Roman" panose="02020603050405020304" pitchFamily="18" charset="0"/>
                <a:ea typeface="Calibri" panose="020F0502020204030204" pitchFamily="34" charset="0"/>
                <a:cs typeface="Times New Roman" panose="02020603050405020304" pitchFamily="18" charset="0"/>
              </a:rPr>
              <a:t>As communication and access to information keep increasing through technologies like the internet, social media and media devices, you cannot be considered literate until you are digitally literate.</a:t>
            </a:r>
            <a:endParaRPr lang="en-US" sz="4000" b="1" dirty="0">
              <a:latin typeface="Times New Roman" panose="02020603050405020304" pitchFamily="18" charset="0"/>
              <a:cs typeface="Times New Roman" panose="02020603050405020304" pitchFamily="18" charset="0"/>
            </a:endParaRPr>
          </a:p>
          <a:p>
            <a:pPr marL="0" indent="0" algn="just">
              <a:buNone/>
            </a:pPr>
            <a:r>
              <a:rPr lang="en-US" sz="4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557201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		</a:t>
            </a:r>
            <a:r>
              <a:rPr lang="en-US" sz="4000" b="1" dirty="0">
                <a:latin typeface="Times New Roman" panose="02020603050405020304" pitchFamily="18" charset="0"/>
                <a:cs typeface="Times New Roman" panose="02020603050405020304" pitchFamily="18" charset="0"/>
              </a:rPr>
              <a:t>What are Digital Literacies?</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77334" y="2160589"/>
            <a:ext cx="10408008" cy="3880773"/>
          </a:xfrm>
        </p:spPr>
        <p:txBody>
          <a:bodyPr>
            <a:normAutofit/>
          </a:bodyPr>
          <a:lstStyle/>
          <a:p>
            <a:pPr algn="just"/>
            <a:r>
              <a:rPr lang="en-US" sz="4300" dirty="0">
                <a:latin typeface="Times New Roman" panose="02020603050405020304" pitchFamily="18" charset="0"/>
                <a:ea typeface="Calibri" panose="020F0502020204030204" pitchFamily="34" charset="0"/>
              </a:rPr>
              <a:t>Digital literacies may mean different things to different people across contexts, but generally, they involve the capabilities which fit an individual for living, learning and working in a digital society</a:t>
            </a:r>
            <a:r>
              <a:rPr lang="en-US" sz="4000" dirty="0">
                <a:effectLst/>
                <a:latin typeface="Times New Roman" panose="02020603050405020304" pitchFamily="18" charset="0"/>
                <a:ea typeface="Calibri" panose="020F0502020204030204" pitchFamily="34" charset="0"/>
              </a:rPr>
              <a:t>. </a:t>
            </a:r>
            <a:endParaRPr lang="en-US" sz="4000" dirty="0">
              <a:solidFill>
                <a:schemeClr val="accent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0063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1848" y="897576"/>
            <a:ext cx="10515600" cy="5320343"/>
          </a:xfrm>
        </p:spPr>
        <p:txBody>
          <a:bodyPr>
            <a:normAutofit/>
          </a:bodyPr>
          <a:lstStyle/>
          <a:p>
            <a:pPr algn="just"/>
            <a:r>
              <a:rPr lang="en-US" sz="3200" dirty="0">
                <a:effectLst/>
                <a:latin typeface="Times New Roman" panose="02020603050405020304" pitchFamily="18" charset="0"/>
                <a:ea typeface="Calibri" panose="020F0502020204030204" pitchFamily="34" charset="0"/>
                <a:cs typeface="Times New Roman" panose="02020603050405020304" pitchFamily="18" charset="0"/>
              </a:rPr>
              <a:t>According to the American Library Association (ALA), digital literacy is the ability to use information and communication technologies to find, evaluate, create and communicate information requiring both cognitive and technical skills.  American Library Association (2013)</a:t>
            </a:r>
          </a:p>
          <a:p>
            <a:pPr algn="ct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r>
              <a:rPr lang="en-US" sz="3200" dirty="0">
                <a:effectLst/>
                <a:latin typeface="Times New Roman" panose="02020603050405020304" pitchFamily="18" charset="0"/>
                <a:ea typeface="Calibri" panose="020F0502020204030204" pitchFamily="34" charset="0"/>
              </a:rPr>
              <a:t>According to </a:t>
            </a:r>
            <a:r>
              <a:rPr lang="en-US" sz="3200" dirty="0" err="1">
                <a:latin typeface="Times New Roman" panose="02020603050405020304" pitchFamily="18" charset="0"/>
                <a:ea typeface="Calibri" panose="020F0502020204030204" pitchFamily="34" charset="0"/>
              </a:rPr>
              <a:t>J</a:t>
            </a:r>
            <a:r>
              <a:rPr lang="en-US" sz="3200" dirty="0" err="1">
                <a:effectLst/>
                <a:latin typeface="Times New Roman" panose="02020603050405020304" pitchFamily="18" charset="0"/>
                <a:ea typeface="Calibri" panose="020F0502020204030204" pitchFamily="34" charset="0"/>
              </a:rPr>
              <a:t>isc</a:t>
            </a:r>
            <a:r>
              <a:rPr lang="en-US" sz="3200" dirty="0">
                <a:effectLst/>
                <a:latin typeface="Times New Roman" panose="02020603050405020304" pitchFamily="18" charset="0"/>
                <a:ea typeface="Calibri" panose="020F0502020204030204" pitchFamily="34" charset="0"/>
              </a:rPr>
              <a:t> (2014), they are sets of academic and professional situated practices supported by diverse and changing technologies.</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57034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371" y="37579"/>
            <a:ext cx="10515600" cy="644809"/>
          </a:xfrm>
        </p:spPr>
        <p:txBody>
          <a:bodyPr>
            <a:normAutofit/>
          </a:bodyPr>
          <a:lstStyle/>
          <a:p>
            <a:pPr algn="ctr"/>
            <a:r>
              <a:rPr lang="en-US" sz="3600" b="1" dirty="0">
                <a:latin typeface="Times New Roman" panose="02020603050405020304" pitchFamily="18" charset="0"/>
                <a:cs typeface="Times New Roman" panose="02020603050405020304" pitchFamily="18" charset="0"/>
              </a:rPr>
              <a:t>Why is digital literacy so important? </a:t>
            </a:r>
            <a:endParaRPr lang="en-US" sz="3600" b="1" dirty="0"/>
          </a:p>
        </p:txBody>
      </p:sp>
      <p:sp>
        <p:nvSpPr>
          <p:cNvPr id="3" name="Content Placeholder 2"/>
          <p:cNvSpPr>
            <a:spLocks noGrp="1"/>
          </p:cNvSpPr>
          <p:nvPr>
            <p:ph idx="1"/>
          </p:nvPr>
        </p:nvSpPr>
        <p:spPr>
          <a:xfrm>
            <a:off x="715371" y="900753"/>
            <a:ext cx="10515600" cy="5800298"/>
          </a:xfrm>
        </p:spPr>
        <p:txBody>
          <a:bodyPr>
            <a:normAutofit fontScale="25000" lnSpcReduction="20000"/>
          </a:bodyPr>
          <a:lstStyle/>
          <a:p>
            <a:pPr marL="0" indent="0">
              <a:buNone/>
            </a:pPr>
            <a:endParaRPr lang="en-US" dirty="0"/>
          </a:p>
          <a:p>
            <a:pPr algn="just"/>
            <a:r>
              <a:rPr lang="en-US" sz="16000" dirty="0">
                <a:effectLst/>
                <a:latin typeface="Times New Roman" panose="02020603050405020304" pitchFamily="18" charset="0"/>
                <a:ea typeface="Calibri" panose="020F0502020204030204" pitchFamily="34" charset="0"/>
              </a:rPr>
              <a:t>Today, there is an increasing level of focus on the benefits of the internet as a main source of information, the importance of the internet as a digital tool in education cannot be overemphasized.</a:t>
            </a:r>
          </a:p>
          <a:p>
            <a:pPr marL="0" indent="0" algn="just">
              <a:buNone/>
            </a:pPr>
            <a:endParaRPr lang="en-US" sz="16000" dirty="0">
              <a:effectLst/>
              <a:latin typeface="Times New Roman" panose="02020603050405020304" pitchFamily="18" charset="0"/>
              <a:ea typeface="Calibri" panose="020F0502020204030204" pitchFamily="34" charset="0"/>
            </a:endParaRPr>
          </a:p>
          <a:p>
            <a:pPr algn="just"/>
            <a:r>
              <a:rPr lang="en-US" sz="16000" dirty="0" err="1">
                <a:latin typeface="Times New Roman" panose="02020603050405020304" pitchFamily="18" charset="0"/>
                <a:ea typeface="Calibri" panose="020F0502020204030204" pitchFamily="34" charset="0"/>
              </a:rPr>
              <a:t>Moreso</a:t>
            </a:r>
            <a:r>
              <a:rPr lang="en-US" sz="16000" dirty="0">
                <a:latin typeface="Times New Roman" panose="02020603050405020304" pitchFamily="18" charset="0"/>
                <a:ea typeface="Calibri" panose="020F0502020204030204" pitchFamily="34" charset="0"/>
              </a:rPr>
              <a:t>,</a:t>
            </a:r>
            <a:r>
              <a:rPr lang="en-US" sz="16000" dirty="0">
                <a:effectLst/>
                <a:latin typeface="Times New Roman" panose="02020603050405020304" pitchFamily="18" charset="0"/>
                <a:ea typeface="Calibri" panose="020F0502020204030204" pitchFamily="34" charset="0"/>
              </a:rPr>
              <a:t> to be relevant as an academic, you need to be digitally literate so as be able to confront the challenges of teaching and learning in the 21</a:t>
            </a:r>
            <a:r>
              <a:rPr lang="en-US" sz="16000" baseline="30000" dirty="0">
                <a:effectLst/>
                <a:latin typeface="Times New Roman" panose="02020603050405020304" pitchFamily="18" charset="0"/>
                <a:ea typeface="Calibri" panose="020F0502020204030204" pitchFamily="34" charset="0"/>
              </a:rPr>
              <a:t>st</a:t>
            </a:r>
            <a:r>
              <a:rPr lang="en-US" sz="16000" dirty="0">
                <a:effectLst/>
                <a:latin typeface="Times New Roman" panose="02020603050405020304" pitchFamily="18" charset="0"/>
                <a:ea typeface="Calibri" panose="020F0502020204030204" pitchFamily="34" charset="0"/>
              </a:rPr>
              <a:t> century.</a:t>
            </a:r>
            <a:endParaRPr lang="en-US" sz="16000" dirty="0">
              <a:latin typeface="Times New Roman" panose="02020603050405020304" pitchFamily="18" charset="0"/>
              <a:cs typeface="Times New Roman" panose="02020603050405020304" pitchFamily="18" charset="0"/>
            </a:endParaRPr>
          </a:p>
          <a:p>
            <a:pPr algn="just"/>
            <a:endParaRPr lang="en-US" sz="7600" dirty="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a:p>
            <a:pPr marL="0" indent="0">
              <a:buNone/>
            </a:pPr>
            <a:endParaRPr lang="en-US" sz="3200" dirty="0">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		</a:t>
            </a:r>
          </a:p>
          <a:p>
            <a:pPr marL="0" indent="0">
              <a:buNone/>
            </a:pPr>
            <a:r>
              <a:rPr lang="en-US" sz="3200" dirty="0">
                <a:latin typeface="Times New Roman" panose="02020603050405020304" pitchFamily="18" charset="0"/>
                <a:cs typeface="Times New Roman" panose="02020603050405020304" pitchFamily="18" charset="0"/>
              </a:rPr>
              <a:t>		</a:t>
            </a:r>
            <a:endParaRPr lang="en-US" sz="2400" dirty="0"/>
          </a:p>
        </p:txBody>
      </p:sp>
    </p:spTree>
    <p:extLst>
      <p:ext uri="{BB962C8B-B14F-4D97-AF65-F5344CB8AC3E}">
        <p14:creationId xmlns:p14="http://schemas.microsoft.com/office/powerpoint/2010/main" val="2508476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138C7739-16A8-4B6B-940F-D9CE92F457B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14400" y="450850"/>
            <a:ext cx="10494498" cy="5781138"/>
          </a:xfrm>
        </p:spPr>
      </p:pic>
    </p:spTree>
    <p:extLst>
      <p:ext uri="{BB962C8B-B14F-4D97-AF65-F5344CB8AC3E}">
        <p14:creationId xmlns:p14="http://schemas.microsoft.com/office/powerpoint/2010/main" val="4021452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CFAC9-5C41-4855-A080-9EE15C5F3E9D}"/>
              </a:ext>
            </a:extLst>
          </p:cNvPr>
          <p:cNvSpPr>
            <a:spLocks noGrp="1"/>
          </p:cNvSpPr>
          <p:nvPr>
            <p:ph type="title"/>
          </p:nvPr>
        </p:nvSpPr>
        <p:spPr>
          <a:xfrm>
            <a:off x="677333" y="407963"/>
            <a:ext cx="10084452" cy="1125415"/>
          </a:xfrm>
        </p:spPr>
        <p:txBody>
          <a:bodyPr>
            <a:noAutofit/>
          </a:bodyPr>
          <a:lstStyle/>
          <a:p>
            <a:pPr algn="ctr"/>
            <a:r>
              <a:rPr lang="en-US" dirty="0">
                <a:effectLst/>
                <a:latin typeface="Times New Roman" panose="02020603050405020304" pitchFamily="18" charset="0"/>
                <a:ea typeface="Calibri" panose="020F0502020204030204" pitchFamily="34" charset="0"/>
                <a:cs typeface="Times New Roman" panose="02020603050405020304" pitchFamily="18" charset="0"/>
              </a:rPr>
              <a:t>WHAT ARE DIGITAL LITERACY CAPABILITIES?</a:t>
            </a:r>
            <a:br>
              <a:rPr lang="en-US"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6D58450C-71B0-43B6-AE58-C45FEAB3680F}"/>
              </a:ext>
            </a:extLst>
          </p:cNvPr>
          <p:cNvSpPr>
            <a:spLocks noGrp="1"/>
          </p:cNvSpPr>
          <p:nvPr>
            <p:ph idx="1"/>
          </p:nvPr>
        </p:nvSpPr>
        <p:spPr>
          <a:xfrm>
            <a:off x="253218" y="1786597"/>
            <a:ext cx="11000935" cy="4445391"/>
          </a:xfrm>
        </p:spPr>
        <p:txBody>
          <a:bodyPr>
            <a:normAutofit fontScale="40000" lnSpcReduction="20000"/>
          </a:bodyPr>
          <a:lstStyle/>
          <a:p>
            <a:pPr algn="ctr"/>
            <a:endParaRPr lang="en-US" sz="3200" b="1" dirty="0">
              <a:latin typeface="Times New Roman" panose="02020603050405020304" pitchFamily="18" charset="0"/>
              <a:ea typeface="Calibri" panose="020F0502020204030204" pitchFamily="34" charset="0"/>
              <a:cs typeface="Times New Roman" panose="02020603050405020304" pitchFamily="18" charset="0"/>
            </a:endParaRPr>
          </a:p>
          <a:p>
            <a:pPr algn="ctr"/>
            <a:r>
              <a:rPr lang="en-US" sz="5900" b="1" dirty="0">
                <a:latin typeface="Times New Roman" panose="02020603050405020304" pitchFamily="18" charset="0"/>
                <a:ea typeface="Calibri" panose="020F0502020204030204" pitchFamily="34" charset="0"/>
                <a:cs typeface="Times New Roman" panose="02020603050405020304" pitchFamily="18" charset="0"/>
              </a:rPr>
              <a:t>Media Literacy</a:t>
            </a:r>
            <a:endParaRPr lang="en-US" sz="59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50000"/>
              </a:lnSpc>
              <a:spcBef>
                <a:spcPts val="0"/>
              </a:spcBef>
              <a:spcAft>
                <a:spcPts val="800"/>
              </a:spcAft>
            </a:pPr>
            <a:r>
              <a:rPr lang="en-US" sz="5900" b="1" dirty="0">
                <a:latin typeface="Times New Roman" panose="02020603050405020304" pitchFamily="18" charset="0"/>
                <a:ea typeface="Calibri" panose="020F0502020204030204" pitchFamily="34" charset="0"/>
                <a:cs typeface="Times New Roman" panose="02020603050405020304" pitchFamily="18" charset="0"/>
              </a:rPr>
              <a:t>Information Literacy</a:t>
            </a:r>
            <a:r>
              <a:rPr lang="en-US" sz="5900" b="1"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lgn="ctr">
              <a:lnSpc>
                <a:spcPct val="150000"/>
              </a:lnSpc>
              <a:spcBef>
                <a:spcPts val="0"/>
              </a:spcBef>
              <a:spcAft>
                <a:spcPts val="800"/>
              </a:spcAft>
            </a:pPr>
            <a:r>
              <a:rPr lang="en-US" sz="5900" b="1" dirty="0">
                <a:latin typeface="Times New Roman" panose="02020603050405020304" pitchFamily="18" charset="0"/>
                <a:ea typeface="Calibri" panose="020F0502020204030204" pitchFamily="34" charset="0"/>
                <a:cs typeface="Times New Roman" panose="02020603050405020304" pitchFamily="18" charset="0"/>
              </a:rPr>
              <a:t>Digital Scholarship</a:t>
            </a:r>
            <a:r>
              <a:rPr lang="en-US" sz="5900" b="1"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lgn="ctr">
              <a:lnSpc>
                <a:spcPct val="150000"/>
              </a:lnSpc>
              <a:spcBef>
                <a:spcPts val="0"/>
              </a:spcBef>
              <a:spcAft>
                <a:spcPts val="800"/>
              </a:spcAft>
            </a:pPr>
            <a:r>
              <a:rPr lang="en-US" sz="5900" b="1" dirty="0">
                <a:latin typeface="Times New Roman" panose="02020603050405020304" pitchFamily="18" charset="0"/>
                <a:ea typeface="Calibri" panose="020F0502020204030204" pitchFamily="34" charset="0"/>
                <a:cs typeface="Times New Roman" panose="02020603050405020304" pitchFamily="18" charset="0"/>
              </a:rPr>
              <a:t>Learning skills</a:t>
            </a:r>
            <a:r>
              <a:rPr lang="en-US" sz="5900" b="1" dirty="0">
                <a:effectLst/>
                <a:latin typeface="Times New Roman" panose="02020603050405020304" pitchFamily="18" charset="0"/>
                <a:ea typeface="Calibri" panose="020F0502020204030204" pitchFamily="34" charset="0"/>
                <a:cs typeface="Times New Roman" panose="02020603050405020304" pitchFamily="18" charset="0"/>
              </a:rPr>
              <a:t> </a:t>
            </a:r>
          </a:p>
          <a:p>
            <a:pPr marL="0" marR="0" algn="ctr">
              <a:lnSpc>
                <a:spcPct val="150000"/>
              </a:lnSpc>
              <a:spcBef>
                <a:spcPts val="0"/>
              </a:spcBef>
              <a:spcAft>
                <a:spcPts val="800"/>
              </a:spcAft>
            </a:pPr>
            <a:r>
              <a:rPr lang="en-US" sz="5900" b="1" dirty="0">
                <a:effectLst/>
                <a:latin typeface="Times New Roman" panose="02020603050405020304" pitchFamily="18" charset="0"/>
                <a:ea typeface="Calibri" panose="020F0502020204030204" pitchFamily="34" charset="0"/>
                <a:cs typeface="Times New Roman" panose="02020603050405020304" pitchFamily="18" charset="0"/>
              </a:rPr>
              <a:t>Communications and collaborations</a:t>
            </a:r>
          </a:p>
          <a:p>
            <a:pPr marL="0" marR="0" algn="ctr">
              <a:lnSpc>
                <a:spcPct val="150000"/>
              </a:lnSpc>
              <a:spcBef>
                <a:spcPts val="0"/>
              </a:spcBef>
              <a:spcAft>
                <a:spcPts val="800"/>
              </a:spcAft>
            </a:pPr>
            <a:r>
              <a:rPr lang="en-US" sz="5900" b="1" dirty="0">
                <a:effectLst/>
                <a:latin typeface="Times New Roman" panose="02020603050405020304" pitchFamily="18" charset="0"/>
                <a:ea typeface="Calibri" panose="020F0502020204030204" pitchFamily="34" charset="0"/>
                <a:cs typeface="Times New Roman" panose="02020603050405020304" pitchFamily="18" charset="0"/>
              </a:rPr>
              <a:t>Career and Identity management</a:t>
            </a:r>
          </a:p>
          <a:p>
            <a:pPr marL="0" marR="0" algn="ctr">
              <a:lnSpc>
                <a:spcPct val="150000"/>
              </a:lnSpc>
              <a:spcBef>
                <a:spcPts val="0"/>
              </a:spcBef>
              <a:spcAft>
                <a:spcPts val="800"/>
              </a:spcAft>
            </a:pPr>
            <a:r>
              <a:rPr lang="en-US" sz="5900" b="1" dirty="0">
                <a:latin typeface="Times New Roman" panose="02020603050405020304" pitchFamily="18" charset="0"/>
                <a:cs typeface="Times New Roman" panose="02020603050405020304" pitchFamily="18" charset="0"/>
              </a:rPr>
              <a:t>ICT literacy</a:t>
            </a:r>
          </a:p>
          <a:p>
            <a:pPr marL="0" marR="0" indent="0" algn="just">
              <a:lnSpc>
                <a:spcPct val="150000"/>
              </a:lnSpc>
              <a:spcBef>
                <a:spcPts val="0"/>
              </a:spcBef>
              <a:spcAft>
                <a:spcPts val="800"/>
              </a:spcAft>
              <a:buNone/>
            </a:pPr>
            <a:r>
              <a:rPr lang="en-US" dirty="0"/>
              <a:t>	</a:t>
            </a:r>
          </a:p>
        </p:txBody>
      </p:sp>
    </p:spTree>
    <p:extLst>
      <p:ext uri="{BB962C8B-B14F-4D97-AF65-F5344CB8AC3E}">
        <p14:creationId xmlns:p14="http://schemas.microsoft.com/office/powerpoint/2010/main" val="486556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730DE-F324-4D69-A541-ACFFE8B4B49E}"/>
              </a:ext>
            </a:extLst>
          </p:cNvPr>
          <p:cNvSpPr>
            <a:spLocks noGrp="1"/>
          </p:cNvSpPr>
          <p:nvPr>
            <p:ph type="title"/>
          </p:nvPr>
        </p:nvSpPr>
        <p:spPr>
          <a:xfrm>
            <a:off x="677334" y="609600"/>
            <a:ext cx="8596668" cy="980049"/>
          </a:xfrm>
        </p:spPr>
        <p:txBody>
          <a:bodyPr>
            <a:normAutofit fontScale="90000"/>
          </a:bodyPr>
          <a:lstStyle/>
          <a:p>
            <a:pPr algn="ctr"/>
            <a:r>
              <a:rPr lang="en-US" sz="4400" b="1" dirty="0">
                <a:latin typeface="Times New Roman" panose="02020603050405020304" pitchFamily="18" charset="0"/>
                <a:ea typeface="Calibri" panose="020F0502020204030204" pitchFamily="34" charset="0"/>
                <a:cs typeface="Times New Roman" panose="02020603050405020304" pitchFamily="18" charset="0"/>
              </a:rPr>
              <a:t>Media Literacy</a:t>
            </a:r>
            <a:br>
              <a:rPr lang="en-US" sz="36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C8C1F8C8-124A-412A-9170-0B7CD2781DEB}"/>
              </a:ext>
            </a:extLst>
          </p:cNvPr>
          <p:cNvSpPr>
            <a:spLocks noGrp="1"/>
          </p:cNvSpPr>
          <p:nvPr>
            <p:ph idx="1"/>
          </p:nvPr>
        </p:nvSpPr>
        <p:spPr>
          <a:xfrm>
            <a:off x="677333" y="1589649"/>
            <a:ext cx="9521743" cy="5268351"/>
          </a:xfrm>
        </p:spPr>
        <p:txBody>
          <a:bodyPr>
            <a:normAutofit/>
          </a:bodyPr>
          <a:lstStyle/>
          <a:p>
            <a:pPr algn="ctr">
              <a:lnSpc>
                <a:spcPct val="150000"/>
              </a:lnSpc>
            </a:pPr>
            <a:r>
              <a:rPr lang="en-US" sz="3600" dirty="0">
                <a:latin typeface="Times New Roman" panose="02020603050405020304" pitchFamily="18" charset="0"/>
                <a:ea typeface="Calibri" panose="020F0502020204030204" pitchFamily="34" charset="0"/>
                <a:cs typeface="Times New Roman" panose="02020603050405020304" pitchFamily="18" charset="0"/>
              </a:rPr>
              <a:t>Media literacy</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is being able to critically read and creatively produce academic and professional communications in a range of media. </a:t>
            </a:r>
            <a:endParaRPr lang="en-US" sz="3600" dirty="0"/>
          </a:p>
        </p:txBody>
      </p:sp>
    </p:spTree>
    <p:extLst>
      <p:ext uri="{BB962C8B-B14F-4D97-AF65-F5344CB8AC3E}">
        <p14:creationId xmlns:p14="http://schemas.microsoft.com/office/powerpoint/2010/main" val="569983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7A519F-1F0F-46A5-ADCF-B611B24F5590}"/>
              </a:ext>
            </a:extLst>
          </p:cNvPr>
          <p:cNvSpPr>
            <a:spLocks noGrp="1"/>
          </p:cNvSpPr>
          <p:nvPr>
            <p:ph idx="1"/>
          </p:nvPr>
        </p:nvSpPr>
        <p:spPr>
          <a:xfrm>
            <a:off x="1154243" y="569626"/>
            <a:ext cx="9818557" cy="4826833"/>
          </a:xfrm>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Specifically, these are questions to ask:</a:t>
            </a:r>
          </a:p>
          <a:p>
            <a:pPr marL="0" indent="0">
              <a:buNone/>
            </a:pPr>
            <a:endParaRPr lang="en-US" dirty="0"/>
          </a:p>
          <a:p>
            <a:pPr algn="ctr"/>
            <a:r>
              <a:rPr lang="en-US" sz="3200" dirty="0">
                <a:latin typeface="Times New Roman" panose="02020603050405020304" pitchFamily="18" charset="0"/>
                <a:cs typeface="Times New Roman" panose="02020603050405020304" pitchFamily="18" charset="0"/>
              </a:rPr>
              <a:t>Who created this?</a:t>
            </a:r>
          </a:p>
          <a:p>
            <a:pPr algn="ctr"/>
            <a:r>
              <a:rPr lang="en-US" sz="3200" dirty="0">
                <a:latin typeface="Times New Roman" panose="02020603050405020304" pitchFamily="18" charset="0"/>
                <a:cs typeface="Times New Roman" panose="02020603050405020304" pitchFamily="18" charset="0"/>
              </a:rPr>
              <a:t>Why did they make it?</a:t>
            </a:r>
          </a:p>
          <a:p>
            <a:pPr algn="ctr"/>
            <a:r>
              <a:rPr lang="en-US" sz="3200" dirty="0">
                <a:latin typeface="Times New Roman" panose="02020603050405020304" pitchFamily="18" charset="0"/>
                <a:cs typeface="Times New Roman" panose="02020603050405020304" pitchFamily="18" charset="0"/>
              </a:rPr>
              <a:t>Who is the message for?</a:t>
            </a:r>
          </a:p>
          <a:p>
            <a:pPr algn="ctr"/>
            <a:r>
              <a:rPr lang="en-US" sz="3200" dirty="0">
                <a:latin typeface="Times New Roman" panose="02020603050405020304" pitchFamily="18" charset="0"/>
                <a:cs typeface="Times New Roman" panose="02020603050405020304" pitchFamily="18" charset="0"/>
              </a:rPr>
              <a:t>What techniques are being used to make this message credible or believable?</a:t>
            </a:r>
          </a:p>
          <a:p>
            <a:pPr algn="ctr"/>
            <a:r>
              <a:rPr lang="en-US" sz="3200" dirty="0">
                <a:latin typeface="Times New Roman" panose="02020603050405020304" pitchFamily="18" charset="0"/>
                <a:cs typeface="Times New Roman" panose="02020603050405020304" pitchFamily="18" charset="0"/>
              </a:rPr>
              <a:t>How did the message make you feel?</a:t>
            </a:r>
          </a:p>
          <a:p>
            <a:endParaRPr lang="en-US" dirty="0"/>
          </a:p>
        </p:txBody>
      </p:sp>
    </p:spTree>
    <p:extLst>
      <p:ext uri="{BB962C8B-B14F-4D97-AF65-F5344CB8AC3E}">
        <p14:creationId xmlns:p14="http://schemas.microsoft.com/office/powerpoint/2010/main" val="44132721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2535</TotalTime>
  <Words>638</Words>
  <Application>Microsoft Office PowerPoint</Application>
  <PresentationFormat>Widescreen</PresentationFormat>
  <Paragraphs>82</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Times New Roman</vt:lpstr>
      <vt:lpstr>Trebuchet MS</vt:lpstr>
      <vt:lpstr>Wingdings 3</vt:lpstr>
      <vt:lpstr>Facet</vt:lpstr>
      <vt:lpstr>PowerPoint Presentation</vt:lpstr>
      <vt:lpstr>   INTRODUCTION</vt:lpstr>
      <vt:lpstr>  What are Digital Literacies?</vt:lpstr>
      <vt:lpstr>PowerPoint Presentation</vt:lpstr>
      <vt:lpstr>Why is digital literacy so important? </vt:lpstr>
      <vt:lpstr>PowerPoint Presentation</vt:lpstr>
      <vt:lpstr>WHAT ARE DIGITAL LITERACY CAPABILITIES? </vt:lpstr>
      <vt:lpstr>Media Literacy </vt:lpstr>
      <vt:lpstr>PowerPoint Presentation</vt:lpstr>
      <vt:lpstr>PowerPoint Presentation</vt:lpstr>
      <vt:lpstr>Information literacy </vt:lpstr>
      <vt:lpstr>Digital Scholarship </vt:lpstr>
      <vt:lpstr>Learning Skills </vt:lpstr>
      <vt:lpstr>Communications and collaboration </vt:lpstr>
      <vt:lpstr>Career and identity management</vt:lpstr>
      <vt:lpstr>ICT literacy</vt:lpstr>
      <vt:lpstr>Conclusion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OWOYEMI GBENGA</dc:creator>
  <cp:lastModifiedBy>TETFUND-NRF</cp:lastModifiedBy>
  <cp:revision>248</cp:revision>
  <dcterms:created xsi:type="dcterms:W3CDTF">2018-04-22T15:09:58Z</dcterms:created>
  <dcterms:modified xsi:type="dcterms:W3CDTF">2021-05-26T14:33:47Z</dcterms:modified>
</cp:coreProperties>
</file>