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32"/>
  </p:notesMasterIdLst>
  <p:handoutMasterIdLst>
    <p:handoutMasterId r:id="rId33"/>
  </p:handoutMasterIdLst>
  <p:sldIdLst>
    <p:sldId id="257" r:id="rId2"/>
    <p:sldId id="266" r:id="rId3"/>
    <p:sldId id="301" r:id="rId4"/>
    <p:sldId id="302" r:id="rId5"/>
    <p:sldId id="303" r:id="rId6"/>
    <p:sldId id="337" r:id="rId7"/>
    <p:sldId id="305" r:id="rId8"/>
    <p:sldId id="306" r:id="rId9"/>
    <p:sldId id="308" r:id="rId10"/>
    <p:sldId id="340" r:id="rId11"/>
    <p:sldId id="311" r:id="rId12"/>
    <p:sldId id="309" r:id="rId13"/>
    <p:sldId id="312" r:id="rId14"/>
    <p:sldId id="310" r:id="rId15"/>
    <p:sldId id="316" r:id="rId16"/>
    <p:sldId id="318" r:id="rId17"/>
    <p:sldId id="319" r:id="rId18"/>
    <p:sldId id="317" r:id="rId19"/>
    <p:sldId id="322" r:id="rId20"/>
    <p:sldId id="307" r:id="rId21"/>
    <p:sldId id="323" r:id="rId22"/>
    <p:sldId id="324" r:id="rId23"/>
    <p:sldId id="325" r:id="rId24"/>
    <p:sldId id="326" r:id="rId25"/>
    <p:sldId id="327" r:id="rId26"/>
    <p:sldId id="329" r:id="rId27"/>
    <p:sldId id="330" r:id="rId28"/>
    <p:sldId id="331" r:id="rId29"/>
    <p:sldId id="335" r:id="rId30"/>
    <p:sldId id="3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10" autoAdjust="0"/>
  </p:normalViewPr>
  <p:slideViewPr>
    <p:cSldViewPr snapToGrid="0" showGuides="1">
      <p:cViewPr varScale="1">
        <p:scale>
          <a:sx n="61" d="100"/>
          <a:sy n="61" d="100"/>
        </p:scale>
        <p:origin x="884" y="60"/>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5/27/2021</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5/27/2021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BCDB8910-0DD3-470D-BF31-60615357D3A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6F13DE4-B2F9-41B2-9206-6803AE2BB302}"/>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49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DE5D6E0-6E07-4C2A-9C1D-A2CC2D3CD1FE}"/>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0BC88DD-8212-46E9-81B5-4EF70CCA3EA5}"/>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792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p:nvSpPr>
        <p:spPr>
          <a:xfrm>
            <a:off x="0" y="0"/>
            <a:ext cx="4093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5024486" y="357284"/>
            <a:ext cx="6985261" cy="720515"/>
          </a:xfrm>
        </p:spPr>
        <p:txBody>
          <a:bodyPr anchor="b">
            <a:noAutofit/>
          </a:bodyPr>
          <a:lstStyle>
            <a:lvl1pPr algn="ct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4162159" y="1278027"/>
            <a:ext cx="8029841" cy="4978399"/>
          </a:xfrm>
        </p:spPr>
        <p:txBody>
          <a:bodyPr>
            <a:normAutofit/>
          </a:bodyPr>
          <a:lstStyle>
            <a:lvl1pPr algn="just">
              <a:lnSpc>
                <a:spcPct val="150000"/>
              </a:lnSpc>
              <a:defRPr sz="2400">
                <a:latin typeface="+mj-lt"/>
              </a:defRPr>
            </a:lvl1pPr>
            <a:lvl2pPr algn="just">
              <a:lnSpc>
                <a:spcPct val="150000"/>
              </a:lnSpc>
              <a:defRPr sz="2400">
                <a:latin typeface="+mj-lt"/>
              </a:defRPr>
            </a:lvl2pPr>
            <a:lvl3pPr algn="just">
              <a:lnSpc>
                <a:spcPct val="150000"/>
              </a:lnSpc>
              <a:defRPr sz="2400">
                <a:latin typeface="+mj-lt"/>
              </a:defRPr>
            </a:lvl3pPr>
            <a:lvl4pPr algn="just">
              <a:lnSpc>
                <a:spcPct val="150000"/>
              </a:lnSpc>
              <a:defRPr sz="2400">
                <a:latin typeface="+mj-lt"/>
              </a:defRPr>
            </a:lvl4pPr>
            <a:lvl5pPr algn="just">
              <a:lnSpc>
                <a:spcPct val="150000"/>
              </a:lnSpc>
              <a:defRPr sz="2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a:xfrm>
            <a:off x="11406433" y="6581978"/>
            <a:ext cx="485529" cy="276022"/>
          </a:xfrm>
        </p:spPr>
        <p:txBody>
          <a:bodyPr/>
          <a:lstStyle>
            <a:lvl1pPr>
              <a:defRPr sz="1400" b="1"/>
            </a:lvl1pPr>
          </a:lstStyle>
          <a:p>
            <a:fld id="{03DC2DEF-D2FE-4B45-ABA4-9F153FD1C98A}" type="slidenum">
              <a:rPr lang="en-US" smtClean="0"/>
              <a:pPr/>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 y="1016000"/>
            <a:ext cx="4093029"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p:nvSpPr>
        <p:spPr>
          <a:xfrm>
            <a:off x="2162631" y="863600"/>
            <a:ext cx="2437650" cy="1481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FA3599-9EF9-4723-89E1-D6D306138309}"/>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1F58EB-D1A0-4E7A-8709-25CC493E7F45}"/>
              </a:ext>
            </a:extLst>
          </p:cNvPr>
          <p:cNvSpPr/>
          <p:nvPr userDrawn="1"/>
        </p:nvSpPr>
        <p:spPr>
          <a:xfrm>
            <a:off x="0" y="0"/>
            <a:ext cx="4093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0122188-7FF8-4723-8ECA-B01BD37E7011}"/>
              </a:ext>
            </a:extLst>
          </p:cNvPr>
          <p:cNvSpPr/>
          <p:nvPr userDrawn="1"/>
        </p:nvSpPr>
        <p:spPr>
          <a:xfrm>
            <a:off x="0" y="1840841"/>
            <a:ext cx="4019910" cy="270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79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CF5593-145E-46C6-A735-6DA6874A4D3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69E25F8-9962-45D6-8BFC-453914E651D7}"/>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25CE88-800F-45E4-B1B4-F07D93B7C41C}"/>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570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47F55A8-A983-467A-9B52-817144265D4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C0FCFCA-EB89-43C6-BA79-CB9D2A8AF097}"/>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B232BD6-681C-4223-A0B7-6B94637C0CBC}"/>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60A8DD1-BCF8-4661-A916-1D7A861FE67C}"/>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103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F82929A-1637-44B2-82FB-D06802AAB4FE}"/>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06F03C5-6226-4584-BCBE-92EEB628772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06C0F3D8-DAEC-4164-90ED-C5FEDA5AEB1E}"/>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F1A0094C-630D-4DE1-83E8-DE48E0F3035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850F6AB-F225-43BA-A03B-9FB4A80A8963}"/>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4114F3A-C3DF-4FD0-B537-21FFED41A3C5}"/>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D200814-3721-43F1-B20A-CF2A6F89A33C}"/>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46797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
        <p:nvSpPr>
          <p:cNvPr id="8" name="Rectangle 7">
            <a:extLst>
              <a:ext uri="{FF2B5EF4-FFF2-40B4-BE49-F238E27FC236}">
                <a16:creationId xmlns:a16="http://schemas.microsoft.com/office/drawing/2014/main" id="{E9016370-27D0-4D3C-9CBC-126B84B61457}"/>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2A4C3F-13F7-4512-809B-C6784E1F6FF8}"/>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02FB141-AE5B-4129-86FB-0AF02E274CC1}"/>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5176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BCD79C30-BBFA-4437-ACDB-3F729FCA791A}"/>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AFAAF768-5BD2-4130-A364-0B7112B15069}"/>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2B0F80C-5DB0-4C6C-A153-F556FD18E443}"/>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6507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4562573" y="1329180"/>
            <a:ext cx="3289955" cy="475967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48F364D5-38C3-4F44-87AE-CB134BE9035C}"/>
              </a:ext>
            </a:extLst>
          </p:cNvPr>
          <p:cNvSpPr/>
          <p:nvPr userDrawn="1"/>
        </p:nvSpPr>
        <p:spPr>
          <a:xfrm>
            <a:off x="0" y="1526382"/>
            <a:ext cx="4562573" cy="456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F291B37-DF87-4B0D-B1A3-9828DDBF6C5C}"/>
              </a:ext>
            </a:extLst>
          </p:cNvPr>
          <p:cNvSpPr/>
          <p:nvPr userDrawn="1"/>
        </p:nvSpPr>
        <p:spPr>
          <a:xfrm>
            <a:off x="7852528" y="1526382"/>
            <a:ext cx="4339472" cy="4562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086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B31FB30E-75F4-4359-8EE2-B2255583E5CF}"/>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59B7A-6774-44F4-8FC8-08EC60AB771D}"/>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696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F331E5AF-4134-42E0-902F-CE83F63D51D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755D4BC-20F7-48DA-A78F-AF1FF89F26E5}"/>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883C21F-B702-43F9-8BC8-C6410F0DADFA}"/>
              </a:ext>
            </a:extLst>
          </p:cNvPr>
          <p:cNvSpPr/>
          <p:nvPr userDrawn="1"/>
        </p:nvSpPr>
        <p:spPr>
          <a:xfrm>
            <a:off x="0" y="1"/>
            <a:ext cx="3714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04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C1B9E2-DE2F-4544-8828-D2B5B6B1F5AD}"/>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F1A05BC-6346-4345-9569-2925CBE72455}"/>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562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FD2DE4C4-2D39-44A8-A72A-DC6238B9CDEE}"/>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97E349FE-DD46-4C64-A370-405BB7CD6FEF}"/>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D35C1B34-F410-461C-AB8F-977131310E14}"/>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A9371A6-7AE0-4330-969D-142571E566DE}"/>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7" name="Straight Connector 16">
            <a:extLst>
              <a:ext uri="{FF2B5EF4-FFF2-40B4-BE49-F238E27FC236}">
                <a16:creationId xmlns:a16="http://schemas.microsoft.com/office/drawing/2014/main" id="{86C3CABF-8B5D-4A56-8C9F-944D9497DC66}"/>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884D795-4C5F-4A4F-A948-39B8CFCF285B}"/>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1978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F36A404D-8A8F-4E99-AEBB-267440B587B7}"/>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694C040-77EE-418F-B4CD-F1D687BFBF62}"/>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753F410-A0AD-42C9-B443-0F52BABF878D}"/>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6049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Rectangle 6">
            <a:extLst>
              <a:ext uri="{FF2B5EF4-FFF2-40B4-BE49-F238E27FC236}">
                <a16:creationId xmlns:a16="http://schemas.microsoft.com/office/drawing/2014/main" id="{4B442426-7F06-41FC-84B1-B45AE302E7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67B9FF22-68EA-4B2E-82BE-2406A9B36075}"/>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97643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54A4213F-8B1F-4371-B999-8C84E4ECAF9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7395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8" name="Rectangle 7">
            <a:extLst>
              <a:ext uri="{FF2B5EF4-FFF2-40B4-BE49-F238E27FC236}">
                <a16:creationId xmlns:a16="http://schemas.microsoft.com/office/drawing/2014/main" id="{14E913D7-ACA6-4EEA-A4CB-0754933406D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868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6C2D9D51-C2BB-48D3-B75C-1239AC2A7DD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D373A8E7-ED1F-449F-BE00-8C10248810CB}"/>
              </a:ext>
            </a:extLst>
          </p:cNvPr>
          <p:cNvGrpSpPr/>
          <p:nvPr userDrawn="1"/>
        </p:nvGrpSpPr>
        <p:grpSpPr>
          <a:xfrm>
            <a:off x="371474" y="260350"/>
            <a:ext cx="644525" cy="973138"/>
            <a:chOff x="371475" y="671713"/>
            <a:chExt cx="496540" cy="836738"/>
          </a:xfrm>
        </p:grpSpPr>
        <p:sp>
          <p:nvSpPr>
            <p:cNvPr id="13" name="Rectangle 12">
              <a:extLst>
                <a:ext uri="{FF2B5EF4-FFF2-40B4-BE49-F238E27FC236}">
                  <a16:creationId xmlns:a16="http://schemas.microsoft.com/office/drawing/2014/main" id="{90F12CC3-BAF7-4CF8-896F-2AAEE923A1A5}"/>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50E0BDE-25CD-45D4-9F6B-CC57F002230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Rectangle 14">
            <a:extLst>
              <a:ext uri="{FF2B5EF4-FFF2-40B4-BE49-F238E27FC236}">
                <a16:creationId xmlns:a16="http://schemas.microsoft.com/office/drawing/2014/main" id="{904002D4-4D4E-41DF-B329-B5094FE3D5D6}"/>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2057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5" name="Rectangle 4">
            <a:extLst>
              <a:ext uri="{FF2B5EF4-FFF2-40B4-BE49-F238E27FC236}">
                <a16:creationId xmlns:a16="http://schemas.microsoft.com/office/drawing/2014/main" id="{B123B6B7-DA2D-492C-A0B9-1A187E6D0D6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FA2DD11-7F34-4607-915E-2EECD23D263E}"/>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56062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B8317AFB-3441-42C5-AD4F-0AF678BBE98A}"/>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1EBB4FF-0C27-47F1-BA36-C03B19B81198}"/>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CC41BAB-886C-4368-B9A3-B8D0C93FEF08}"/>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a16="http://schemas.microsoft.com/office/drawing/2014/main" id="{5A37848F-69A8-4BCA-8752-2592160D2AA3}"/>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7348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26302E1D-1BB7-45C4-90F7-1ACE3AD5E5CC}"/>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CF074C-DB71-4F5D-94FB-912819CC4CD4}"/>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5C68887-6AE3-4041-A4D1-4C2384629B31}"/>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FF2B5EF4-FFF2-40B4-BE49-F238E27FC236}">
                <a16:creationId xmlns:a16="http://schemas.microsoft.com/office/drawing/2014/main" id="{7E2F0B2B-195D-4967-AC82-6B7BE6E40D9B}"/>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811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B0BAB1F8-F51E-45E6-91C5-E31A6D27669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957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6841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lvl1pPr>
              <a:defRPr b="1"/>
            </a:lvl1pPr>
          </a:lstStyle>
          <a:p>
            <a:fld id="{03DC2DEF-D2FE-4B45-ABA4-9F153FD1C98A}" type="slidenum">
              <a:rPr lang="en-US" smtClean="0"/>
              <a:pPr/>
              <a:t>‹#›</a:t>
            </a:fld>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1646091"/>
            <a:ext cx="11520486" cy="4848977"/>
          </a:xfrm>
        </p:spPr>
        <p:txBody>
          <a:bodyPr>
            <a:normAutofit/>
          </a:bodyPr>
          <a:lstStyle>
            <a:lvl1pPr algn="just">
              <a:lnSpc>
                <a:spcPct val="150000"/>
              </a:lnSpc>
              <a:defRPr sz="2400">
                <a:solidFill>
                  <a:schemeClr val="tx1"/>
                </a:solidFill>
                <a:latin typeface="+mj-lt"/>
              </a:defRPr>
            </a:lvl1pPr>
            <a:lvl2pPr algn="just">
              <a:lnSpc>
                <a:spcPct val="150000"/>
              </a:lnSpc>
              <a:defRPr sz="2400">
                <a:solidFill>
                  <a:schemeClr val="tx1"/>
                </a:solidFill>
                <a:latin typeface="+mj-lt"/>
              </a:defRPr>
            </a:lvl2pPr>
            <a:lvl3pPr algn="just">
              <a:lnSpc>
                <a:spcPct val="150000"/>
              </a:lnSpc>
              <a:defRPr sz="2400">
                <a:solidFill>
                  <a:schemeClr val="tx1"/>
                </a:solidFill>
                <a:latin typeface="+mj-lt"/>
              </a:defRPr>
            </a:lvl3pPr>
            <a:lvl4pPr algn="just">
              <a:lnSpc>
                <a:spcPct val="150000"/>
              </a:lnSpc>
              <a:defRPr sz="2400">
                <a:solidFill>
                  <a:schemeClr val="tx1"/>
                </a:solidFill>
                <a:latin typeface="+mj-lt"/>
              </a:defRPr>
            </a:lvl4pPr>
            <a:lvl5pPr algn="just">
              <a:lnSpc>
                <a:spcPct val="150000"/>
              </a:lnSpc>
              <a:defRPr sz="24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056F78C7-2F05-49E5-B252-DDCB48DD56E7}"/>
              </a:ext>
            </a:extLst>
          </p:cNvPr>
          <p:cNvSpPr/>
          <p:nvPr userDrawn="1"/>
        </p:nvSpPr>
        <p:spPr>
          <a:xfrm>
            <a:off x="0" y="0"/>
            <a:ext cx="12192000"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865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4BA2013E-F150-4299-A626-733B611A9A73}"/>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C0A2201-E9EF-441E-BAB2-080746C876B3}"/>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967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1" name="Rectangle 10">
            <a:extLst>
              <a:ext uri="{FF2B5EF4-FFF2-40B4-BE49-F238E27FC236}">
                <a16:creationId xmlns:a16="http://schemas.microsoft.com/office/drawing/2014/main" id="{E72BB5E5-3688-4B8F-A424-112A8A686ED0}"/>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A4693F7-0779-46B2-B102-1D1B12192842}"/>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6336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47ECF990-23A3-457B-ACFC-21C9955F95D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ED8432-6AEF-4AD8-882A-CF277A1A5A19}"/>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46102A-6EB5-402C-B901-BE5417B4DEBE}"/>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258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656397F5-949A-4DCA-9F76-28F7D471A7C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26E29115-8592-4ADA-BB57-BF5266B88605}"/>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2" name="Group 21">
            <a:extLst>
              <a:ext uri="{FF2B5EF4-FFF2-40B4-BE49-F238E27FC236}">
                <a16:creationId xmlns:a16="http://schemas.microsoft.com/office/drawing/2014/main" id="{CF45D039-14B9-49B4-B8C3-B6EB68B278EA}"/>
              </a:ext>
            </a:extLst>
          </p:cNvPr>
          <p:cNvGrpSpPr/>
          <p:nvPr userDrawn="1"/>
        </p:nvGrpSpPr>
        <p:grpSpPr>
          <a:xfrm>
            <a:off x="5387974" y="422433"/>
            <a:ext cx="644525" cy="973138"/>
            <a:chOff x="371475" y="671713"/>
            <a:chExt cx="496540" cy="836738"/>
          </a:xfrm>
          <a:solidFill>
            <a:schemeClr val="accent6"/>
          </a:solidFill>
        </p:grpSpPr>
        <p:sp>
          <p:nvSpPr>
            <p:cNvPr id="23" name="Rectangle 22">
              <a:extLst>
                <a:ext uri="{FF2B5EF4-FFF2-40B4-BE49-F238E27FC236}">
                  <a16:creationId xmlns:a16="http://schemas.microsoft.com/office/drawing/2014/main" id="{1628AC7B-0A83-49E5-A9B4-F0F5BE07AD3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82AD15F2-2FDF-44C6-B314-182C6F23BCF8}"/>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5" name="Group 24">
            <a:extLst>
              <a:ext uri="{FF2B5EF4-FFF2-40B4-BE49-F238E27FC236}">
                <a16:creationId xmlns:a16="http://schemas.microsoft.com/office/drawing/2014/main" id="{EF2565A1-F623-4A98-9FD9-F9011162D14F}"/>
              </a:ext>
            </a:extLst>
          </p:cNvPr>
          <p:cNvGrpSpPr/>
          <p:nvPr userDrawn="1"/>
        </p:nvGrpSpPr>
        <p:grpSpPr>
          <a:xfrm flipH="1">
            <a:off x="6248401" y="5451475"/>
            <a:ext cx="644525" cy="973138"/>
            <a:chOff x="371475" y="671713"/>
            <a:chExt cx="496540" cy="836738"/>
          </a:xfrm>
          <a:solidFill>
            <a:schemeClr val="accent6"/>
          </a:solidFill>
        </p:grpSpPr>
        <p:sp>
          <p:nvSpPr>
            <p:cNvPr id="26" name="Rectangle 25">
              <a:extLst>
                <a:ext uri="{FF2B5EF4-FFF2-40B4-BE49-F238E27FC236}">
                  <a16:creationId xmlns:a16="http://schemas.microsoft.com/office/drawing/2014/main" id="{78891D44-4C22-43C3-87A2-BDF0EC624D1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7A1AA943-CBE9-49E3-8E3F-338163FFB91F}"/>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402274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7" name="Rectangle 6">
            <a:extLst>
              <a:ext uri="{FF2B5EF4-FFF2-40B4-BE49-F238E27FC236}">
                <a16:creationId xmlns:a16="http://schemas.microsoft.com/office/drawing/2014/main" id="{9E4EED69-CA9B-4F92-9A45-563C9D6EC6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3065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3" name="Rectangle 12">
            <a:extLst>
              <a:ext uri="{FF2B5EF4-FFF2-40B4-BE49-F238E27FC236}">
                <a16:creationId xmlns:a16="http://schemas.microsoft.com/office/drawing/2014/main" id="{AAE08DC0-E752-42DB-A297-A730827FAAC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612C13-3589-4940-9EED-22135F5CB3C4}"/>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8CFFEA-4C74-4821-93E8-51F7053DE9B3}"/>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0690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0" name="Rectangle 19">
            <a:extLst>
              <a:ext uri="{FF2B5EF4-FFF2-40B4-BE49-F238E27FC236}">
                <a16:creationId xmlns:a16="http://schemas.microsoft.com/office/drawing/2014/main" id="{0F3A75B6-7171-4092-BB42-E5D3D449FDD6}"/>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19102CC-5367-4CF3-9004-DE1D21D02284}"/>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A003D73-B2DC-4E90-A356-7244D81FB022}"/>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9735283-5D91-4DDC-971B-AC0D959BB19F}"/>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051F127A-FD20-4F64-8E88-6F6A696209E4}"/>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129AF5-590D-4792-8A47-C253FE014E93}"/>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9C8C014-A70F-41A2-8CA7-2F30430F645C}"/>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B8C777-7969-41F6-A366-EA61C7F1BC39}"/>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816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0" name="Rectangle 19">
            <a:extLst>
              <a:ext uri="{FF2B5EF4-FFF2-40B4-BE49-F238E27FC236}">
                <a16:creationId xmlns:a16="http://schemas.microsoft.com/office/drawing/2014/main" id="{3B9FA377-24D2-4D16-869B-77FD9FCE75E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D9F1D50-D58B-42A2-9957-5B0B349D871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5926D9D-ED2D-4420-AF57-F512B245319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AFA2AF9-5449-4A75-A779-7280BB892F39}"/>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C1C59B3-2F63-4FE5-9768-D9CDFD6E44B9}"/>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8DCDC7F-734D-46B9-BC3E-C52434F3CB38}"/>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BA6AA12-9882-412C-8ADF-9CA57260AACB}"/>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B46B442B-7FF8-4A75-BFEE-EB2F03158560}"/>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FE2A0E11-FA6B-453A-93EA-013670AD47E6}"/>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351EA9C5-753B-47C2-BF02-6A36C01C6CAD}"/>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686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26DBA1D-7145-4147-9533-DCDA71E4C50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2C3DD5B-F0D0-451F-9640-70FFB9F00191}"/>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C0763C-E908-4D4F-B6CB-4DF47BECBA54}"/>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0812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6A628F4-1BEC-4EB6-8C4D-B413C98242CB}"/>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D7BBB29-CF07-4F37-B9B0-6C4C73024F4B}"/>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C159BE9-0211-416F-B313-785E915D233F}"/>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B61964-FF9E-4C00-9220-D7EB85D2D075}"/>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E28F3C3-F522-4A93-9557-848C6DA8B875}"/>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A561BD5-1E3B-46BC-BFC2-020365F2BAB3}"/>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3BCC32-F5B2-4612-B3ED-CDB645ED993C}"/>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F91B73-561D-41DF-89C6-FD94F74AAA51}"/>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148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3" name="Rectangle 22">
            <a:extLst>
              <a:ext uri="{FF2B5EF4-FFF2-40B4-BE49-F238E27FC236}">
                <a16:creationId xmlns:a16="http://schemas.microsoft.com/office/drawing/2014/main" id="{BD4E1C4E-2C20-451E-89A3-19E3D7297EDD}"/>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F281C935-6D44-4757-AACA-55A01206B9D4}"/>
              </a:ext>
            </a:extLst>
          </p:cNvPr>
          <p:cNvGrpSpPr/>
          <p:nvPr userDrawn="1"/>
        </p:nvGrpSpPr>
        <p:grpSpPr>
          <a:xfrm>
            <a:off x="4842107" y="2462886"/>
            <a:ext cx="1918252" cy="2689468"/>
            <a:chOff x="4790661" y="2266122"/>
            <a:chExt cx="1918252" cy="2852530"/>
          </a:xfrm>
        </p:grpSpPr>
        <p:cxnSp>
          <p:nvCxnSpPr>
            <p:cNvPr id="26" name="Straight Connector 25">
              <a:extLst>
                <a:ext uri="{FF2B5EF4-FFF2-40B4-BE49-F238E27FC236}">
                  <a16:creationId xmlns:a16="http://schemas.microsoft.com/office/drawing/2014/main" id="{1BAD3155-8C8B-40FB-87DF-0881B3A943E5}"/>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0EDC62-D14A-4435-BD20-01D49D79AD70}"/>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763EC3-6ADC-4207-B346-F4CA94320AE7}"/>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7757250A-C3FA-4481-B2F8-E1C83A89789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205818C-6C58-45E3-A571-0D01268B7878}"/>
              </a:ext>
            </a:extLst>
          </p:cNvPr>
          <p:cNvGrpSpPr/>
          <p:nvPr userDrawn="1"/>
        </p:nvGrpSpPr>
        <p:grpSpPr>
          <a:xfrm>
            <a:off x="7090100" y="2462886"/>
            <a:ext cx="4801862" cy="2689468"/>
            <a:chOff x="4790661" y="2266122"/>
            <a:chExt cx="1918252" cy="2852530"/>
          </a:xfrm>
        </p:grpSpPr>
        <p:cxnSp>
          <p:nvCxnSpPr>
            <p:cNvPr id="32" name="Straight Connector 31">
              <a:extLst>
                <a:ext uri="{FF2B5EF4-FFF2-40B4-BE49-F238E27FC236}">
                  <a16:creationId xmlns:a16="http://schemas.microsoft.com/office/drawing/2014/main" id="{0ABA1A6A-A9BB-4D52-892D-AB629D54790F}"/>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E3DA83-2527-4B5F-8827-A70BC32F0E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B097CA-256B-49F2-8B89-E418C0994B2A}"/>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4219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cxnSp>
        <p:nvCxnSpPr>
          <p:cNvPr id="21" name="Straight Connector 20">
            <a:extLst>
              <a:ext uri="{FF2B5EF4-FFF2-40B4-BE49-F238E27FC236}">
                <a16:creationId xmlns:a16="http://schemas.microsoft.com/office/drawing/2014/main" id="{20DB167A-8CC2-41B3-843B-3F69DC22F016}"/>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1434600-E9B2-44E8-B1C9-383754E4832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4F851E3-20CA-43DB-80CD-7FB4ECD643D3}"/>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55C40D2-3DD5-40AB-A1AF-462E63279E84}"/>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3ED64C0-0400-4AC7-87A6-86E2559BBC7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B97E83C-2CC0-418E-9CE7-9DE0806CE13A}"/>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BB30042-93FB-4A06-B3FD-7B448192BEB0}"/>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E463920-E7D1-40D9-ADDA-3B542AF18774}"/>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9DBEC36-24C2-498A-941C-445DCD439905}"/>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8750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3" name="Rectangle 22">
            <a:extLst>
              <a:ext uri="{FF2B5EF4-FFF2-40B4-BE49-F238E27FC236}">
                <a16:creationId xmlns:a16="http://schemas.microsoft.com/office/drawing/2014/main" id="{A940573E-95DC-4F23-BA61-5ACE5860CBFC}"/>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5233F39-9518-4314-971D-F11E9A79FA91}"/>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49A108-8297-464F-847F-28045078812E}"/>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51C3D55-B585-40F3-9D3C-9180BBB3F24B}"/>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0A4196ED-6C03-4FFD-AFFE-FF7414B0B7F4}"/>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06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1" name="Rectangle 20">
            <a:extLst>
              <a:ext uri="{FF2B5EF4-FFF2-40B4-BE49-F238E27FC236}">
                <a16:creationId xmlns:a16="http://schemas.microsoft.com/office/drawing/2014/main" id="{973C2179-AB24-4888-A0DD-287D31EEB7F4}"/>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CCDA676-E03C-4487-9F02-C678E2E0D7C0}"/>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0E14371-9E7A-44D5-8265-BBBAEA255889}"/>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B366528-C459-4A7B-9385-139154B81802}"/>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64F31702-97BA-4CB8-B156-DBC991D00060}"/>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2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A7E2267-DF02-487F-84FD-0F22573473E9}"/>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A31020B-D83D-4663-8BEF-98C543DA6436}"/>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2171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86B25AEE-10EA-4F80-87E4-4C38745B1794}"/>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727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231B8A3A-E14C-47E2-BDA2-87DBFDE467CE}"/>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787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BB63E0-7918-4F89-ADA7-4B043D5F8E49}"/>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5613BE-BB61-478D-A9B2-280389B9FFBB}"/>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855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cxnSp>
        <p:nvCxnSpPr>
          <p:cNvPr id="12" name="Straight Connector 11">
            <a:extLst>
              <a:ext uri="{FF2B5EF4-FFF2-40B4-BE49-F238E27FC236}">
                <a16:creationId xmlns:a16="http://schemas.microsoft.com/office/drawing/2014/main" id="{C363CF5B-76A0-4545-8C7B-3375E2CF08F8}"/>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53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EC1D64FA-895A-44C8-BCF4-B546D673BE9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AB9343-7A41-497D-9AF1-34DC32F806F4}"/>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B57121D-5D92-44E7-8F68-38B33C08CAE2}"/>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8">
            <a:extLst>
              <a:ext uri="{FF2B5EF4-FFF2-40B4-BE49-F238E27FC236}">
                <a16:creationId xmlns:a16="http://schemas.microsoft.com/office/drawing/2014/main" id="{26E8CE6A-2210-4DD9-BAE1-0BB7A30E67B9}"/>
              </a:ext>
            </a:extLst>
          </p:cNvPr>
          <p:cNvSpPr>
            <a:spLocks noGrp="1"/>
          </p:cNvSpPr>
          <p:nvPr>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6" name="Rectangle 15">
            <a:extLst>
              <a:ext uri="{FF2B5EF4-FFF2-40B4-BE49-F238E27FC236}">
                <a16:creationId xmlns:a16="http://schemas.microsoft.com/office/drawing/2014/main" id="{9D87FF75-A1B5-4466-A63C-AF58FB502CC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940C0E20-CF99-4983-A991-25968EABF421}"/>
              </a:ext>
            </a:extLst>
          </p:cNvPr>
          <p:cNvSpPr>
            <a:spLocks noGrp="1"/>
          </p:cNvSpPr>
          <p:nvPr>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A158A7E7-5918-41BF-97EA-33CE0B2E43A6}"/>
              </a:ext>
            </a:extLst>
          </p:cNvPr>
          <p:cNvSpPr>
            <a:spLocks noGrp="1"/>
          </p:cNvSpPr>
          <p:nvPr>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1622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
        <p:nvSpPr>
          <p:cNvPr id="5" name="Rectangle 4">
            <a:extLst>
              <a:ext uri="{FF2B5EF4-FFF2-40B4-BE49-F238E27FC236}">
                <a16:creationId xmlns:a16="http://schemas.microsoft.com/office/drawing/2014/main" id="{5C9A136F-258E-4AE8-BEB2-9FD5EE14EFA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261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2399580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2768809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976636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40930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5024486" y="357284"/>
            <a:ext cx="6985261" cy="720515"/>
          </a:xfrm>
        </p:spPr>
        <p:txBody>
          <a:bodyPr anchor="b">
            <a:no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4162159" y="1278027"/>
            <a:ext cx="8029841" cy="4978399"/>
          </a:xfrm>
        </p:spPr>
        <p:txBody>
          <a:bodyPr>
            <a:normAutofit/>
          </a:bodyPr>
          <a:lstStyle>
            <a:lvl1pPr algn="just">
              <a:lnSpc>
                <a:spcPct val="150000"/>
              </a:lnSpc>
              <a:defRPr sz="2400">
                <a:latin typeface="+mj-lt"/>
              </a:defRPr>
            </a:lvl1pPr>
            <a:lvl2pPr algn="just">
              <a:lnSpc>
                <a:spcPct val="150000"/>
              </a:lnSpc>
              <a:defRPr sz="2400">
                <a:latin typeface="+mj-lt"/>
              </a:defRPr>
            </a:lvl2pPr>
            <a:lvl3pPr algn="just">
              <a:lnSpc>
                <a:spcPct val="150000"/>
              </a:lnSpc>
              <a:defRPr sz="2400">
                <a:latin typeface="+mj-lt"/>
              </a:defRPr>
            </a:lvl3pPr>
            <a:lvl4pPr algn="just">
              <a:lnSpc>
                <a:spcPct val="150000"/>
              </a:lnSpc>
              <a:defRPr sz="2400">
                <a:latin typeface="+mj-lt"/>
              </a:defRPr>
            </a:lvl4pPr>
            <a:lvl5pPr algn="just">
              <a:lnSpc>
                <a:spcPct val="150000"/>
              </a:lnSpc>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a:xfrm>
            <a:off x="11406433" y="6581978"/>
            <a:ext cx="485529" cy="276022"/>
          </a:xfrm>
        </p:spPr>
        <p:txBody>
          <a:bodyPr/>
          <a:lstStyle>
            <a:lvl1pPr>
              <a:defRPr sz="1400" b="1"/>
            </a:lvl1pPr>
          </a:lstStyle>
          <a:p>
            <a:fld id="{03DC2DEF-D2FE-4B45-ABA4-9F153FD1C98A}" type="slidenum">
              <a:rPr lang="en-US" smtClean="0"/>
              <a:pPr/>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 y="1016000"/>
            <a:ext cx="4093029"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dirty="0"/>
              <a:t>Click icon to add picture</a:t>
            </a:r>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1" y="863600"/>
            <a:ext cx="2437650" cy="1481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Rectangle 8">
            <a:extLst>
              <a:ext uri="{FF2B5EF4-FFF2-40B4-BE49-F238E27FC236}">
                <a16:creationId xmlns:a16="http://schemas.microsoft.com/office/drawing/2014/main" id="{98ECA1D8-3778-4941-8792-E16D94668934}"/>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DB61519-F3AC-48AF-AF68-829D166A769D}"/>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613406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574DA54F-CFDE-4DEF-9374-1F019D4B05F9}"/>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1A8F09D3-08F0-4AC6-8505-8990DC0EFB3E}"/>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F244C382-E8E9-4242-9BC5-45A91C57EDEC}"/>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F12912C6-B9F1-47F0-A27F-EFFA5DD29A91}"/>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5724DC04-EAC0-48B1-B5D7-A1ECD29EEFB2}"/>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46342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E2F46B-C34E-40D3-9D43-BBA43EDFC924}"/>
              </a:ext>
            </a:extLst>
          </p:cNvPr>
          <p:cNvSpPr/>
          <p:nvPr userDrawn="1"/>
        </p:nvSpPr>
        <p:spPr>
          <a:xfrm>
            <a:off x="6096000" y="-8830"/>
            <a:ext cx="6096002"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2" y="0"/>
            <a:ext cx="609600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D5DD210-F8FD-4BE5-AA20-981436130AE6}"/>
              </a:ext>
            </a:extLst>
          </p:cNvPr>
          <p:cNvSpPr/>
          <p:nvPr userDrawn="1"/>
        </p:nvSpPr>
        <p:spPr>
          <a:xfrm>
            <a:off x="329045" y="248023"/>
            <a:ext cx="11558155" cy="6313113"/>
          </a:xfrm>
          <a:prstGeom prst="rect">
            <a:avLst/>
          </a:prstGeom>
          <a:solidFill>
            <a:schemeClr val="bg2">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G"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88707" y="2510460"/>
            <a:ext cx="4910400" cy="711200"/>
          </a:xfrm>
        </p:spPr>
        <p:txBody>
          <a:bodyPr anchor="ctr">
            <a:noAutofit/>
          </a:bodyPr>
          <a:lstStyle>
            <a:lvl1pPr marL="0" indent="0" algn="ctr">
              <a:buNone/>
              <a:defRPr sz="36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6803BB-640C-48B0-A833-97E65A4B5F7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BB293-B98A-4FD7-9635-BA40A419E524}"/>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7DBF386-AB59-4E41-83BF-D64069775034}"/>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9DFBA76-16B8-40E6-88AA-CB2DC0AB0DA6}"/>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05387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79E2F4-3267-4AF4-B33C-BA5A05BF871C}"/>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656371-D076-4B99-9A76-801BF03F4F41}"/>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6674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649" r:id="rId53"/>
    <p:sldLayoutId id="2147483660" r:id="rId54"/>
    <p:sldLayoutId id="2147483661" r:id="rId55"/>
    <p:sldLayoutId id="2147483662" r:id="rId56"/>
    <p:sldLayoutId id="2147483663" r:id="rId57"/>
    <p:sldLayoutId id="2147483664" r:id="rId58"/>
    <p:sldLayoutId id="2147483665" r:id="rId59"/>
    <p:sldLayoutId id="2147483666" r:id="rId60"/>
    <p:sldLayoutId id="2147483667" r:id="rId61"/>
    <p:sldLayoutId id="2147483668" r:id="rId62"/>
    <p:sldLayoutId id="2147483669" r:id="rId63"/>
    <p:sldLayoutId id="2147483670" r:id="rId64"/>
    <p:sldLayoutId id="2147483671" r:id="rId65"/>
    <p:sldLayoutId id="2147483672" r:id="rId66"/>
    <p:sldLayoutId id="2147483673" r:id="rId67"/>
    <p:sldLayoutId id="2147483652" r:id="rId68"/>
    <p:sldLayoutId id="2147483674" r:id="rId69"/>
    <p:sldLayoutId id="2147483675" r:id="rId70"/>
    <p:sldLayoutId id="2147483676" r:id="rId71"/>
    <p:sldLayoutId id="2147483677" r:id="rId72"/>
    <p:sldLayoutId id="2147483655" r:id="rId73"/>
    <p:sldLayoutId id="2147483678" r:id="rId74"/>
    <p:sldLayoutId id="2147483679" r:id="rId75"/>
    <p:sldLayoutId id="2147483680" r:id="rId76"/>
    <p:sldLayoutId id="2147483681" r:id="rId77"/>
    <p:sldLayoutId id="2147483653" r:id="rId78"/>
    <p:sldLayoutId id="2147483682" r:id="rId79"/>
    <p:sldLayoutId id="2147483684" r:id="rId80"/>
    <p:sldLayoutId id="2147483685" r:id="rId81"/>
    <p:sldLayoutId id="2147483654" r:id="rId82"/>
    <p:sldLayoutId id="2147483686" r:id="rId83"/>
    <p:sldLayoutId id="2147483687" r:id="rId84"/>
    <p:sldLayoutId id="2147483689" r:id="rId85"/>
    <p:sldLayoutId id="2147483688" r:id="rId86"/>
    <p:sldLayoutId id="2147483690" r:id="rId87"/>
    <p:sldLayoutId id="2147483691" r:id="rId88"/>
    <p:sldLayoutId id="2147483692" r:id="rId89"/>
    <p:sldLayoutId id="2147483693" r:id="rId90"/>
    <p:sldLayoutId id="2147483694" r:id="rId91"/>
    <p:sldLayoutId id="2147483695" r:id="rId92"/>
    <p:sldLayoutId id="2147483696" r:id="rId93"/>
    <p:sldLayoutId id="2147483697" r:id="rId94"/>
    <p:sldLayoutId id="2147483698" r:id="rId95"/>
    <p:sldLayoutId id="2147483699" r:id="rId96"/>
    <p:sldLayoutId id="2147483700" r:id="rId97"/>
    <p:sldLayoutId id="2147483701" r:id="rId98"/>
    <p:sldLayoutId id="2147483702" r:id="rId99"/>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164" userDrawn="1">
          <p15:clr>
            <a:srgbClr val="F26B43"/>
          </p15:clr>
        </p15:guide>
        <p15:guide id="10" pos="234" userDrawn="1">
          <p15:clr>
            <a:srgbClr val="F26B43"/>
          </p15:clr>
        </p15:guide>
        <p15:guide id="11" orient="horz" pos="4133" userDrawn="1">
          <p15:clr>
            <a:srgbClr val="F26B43"/>
          </p15:clr>
        </p15:guide>
        <p15:guide id="12" pos="7491" userDrawn="1">
          <p15:clr>
            <a:srgbClr val="F26B43"/>
          </p15:clr>
        </p15:guide>
        <p15:guide id="13" orient="horz" pos="640" userDrawn="1">
          <p15:clr>
            <a:srgbClr val="F26B43"/>
          </p15:clr>
        </p15:guide>
        <p15:guide id="14" orient="horz" pos="777" userDrawn="1">
          <p15:clr>
            <a:srgbClr val="F26B43"/>
          </p15:clr>
        </p15:guide>
        <p15:guide id="15" orient="horz" pos="4020" userDrawn="1">
          <p15:clr>
            <a:srgbClr val="F26B43"/>
          </p15:clr>
        </p15:guide>
        <p15:guide id="16"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1"/>
            <a:ext cx="5661329" cy="6857999"/>
          </a:xfrm>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5876925" y="1714500"/>
            <a:ext cx="6315075" cy="2105026"/>
          </a:xfrm>
        </p:spPr>
        <p:txBody>
          <a:bodyPr/>
          <a:lstStyle/>
          <a:p>
            <a:pPr algn="ctr"/>
            <a:r>
              <a:rPr lang="en-NG" sz="6000" dirty="0">
                <a:latin typeface="Tahoma" panose="020B0604030504040204" pitchFamily="34" charset="0"/>
                <a:ea typeface="Tahoma" panose="020B0604030504040204" pitchFamily="34" charset="0"/>
                <a:cs typeface="Tahoma" panose="020B0604030504040204" pitchFamily="34" charset="0"/>
              </a:rPr>
              <a:t>Employability </a:t>
            </a:r>
            <a:r>
              <a:rPr lang="en-US" sz="6000" dirty="0">
                <a:latin typeface="Tahoma" panose="020B0604030504040204" pitchFamily="34" charset="0"/>
                <a:ea typeface="Tahoma" panose="020B0604030504040204" pitchFamily="34" charset="0"/>
                <a:cs typeface="Tahoma" panose="020B0604030504040204" pitchFamily="34" charset="0"/>
              </a:rPr>
              <a:t> </a:t>
            </a:r>
            <a:r>
              <a:rPr lang="en-NG" sz="6000" dirty="0">
                <a:latin typeface="Tahoma" panose="020B0604030504040204" pitchFamily="34" charset="0"/>
                <a:ea typeface="Tahoma" panose="020B0604030504040204" pitchFamily="34" charset="0"/>
                <a:cs typeface="Tahoma" panose="020B0604030504040204" pitchFamily="34" charset="0"/>
              </a:rPr>
              <a:t>Skills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5943600" y="4076700"/>
            <a:ext cx="6134100" cy="1827211"/>
          </a:xfrm>
        </p:spPr>
        <p:txBody>
          <a:bodyPr>
            <a:normAutofit fontScale="40000" lnSpcReduction="20000"/>
          </a:bodyPr>
          <a:lstStyle/>
          <a:p>
            <a:pPr marL="0" indent="0" algn="ctr">
              <a:lnSpc>
                <a:spcPct val="220000"/>
              </a:lnSpc>
              <a:buNone/>
            </a:pPr>
            <a:r>
              <a:rPr lang="en-GB" sz="4000" b="1" dirty="0">
                <a:latin typeface="Tahoma" panose="020B0604030504040204" pitchFamily="34" charset="0"/>
                <a:ea typeface="Tahoma" panose="020B0604030504040204" pitchFamily="34" charset="0"/>
                <a:cs typeface="Tahoma" panose="020B0604030504040204" pitchFamily="34" charset="0"/>
              </a:rPr>
              <a:t>B</a:t>
            </a:r>
            <a:r>
              <a:rPr lang="en-NG" sz="4000" b="1" dirty="0">
                <a:latin typeface="Tahoma" panose="020B0604030504040204" pitchFamily="34" charset="0"/>
                <a:ea typeface="Tahoma" panose="020B0604030504040204" pitchFamily="34" charset="0"/>
                <a:cs typeface="Tahoma" panose="020B0604030504040204" pitchFamily="34" charset="0"/>
              </a:rPr>
              <a:t>y</a:t>
            </a:r>
          </a:p>
          <a:p>
            <a:pPr marL="0" indent="0" algn="ctr">
              <a:lnSpc>
                <a:spcPct val="220000"/>
              </a:lnSpc>
              <a:buNone/>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NG" sz="4000" b="1" dirty="0">
                <a:solidFill>
                  <a:schemeClr val="bg1"/>
                </a:solidFill>
                <a:latin typeface="Tahoma" panose="020B0604030504040204" pitchFamily="34" charset="0"/>
                <a:ea typeface="Tahoma" panose="020B0604030504040204" pitchFamily="34" charset="0"/>
                <a:cs typeface="Tahoma" panose="020B0604030504040204" pitchFamily="34" charset="0"/>
              </a:rPr>
              <a:t>B. K. ALESE, PhD</a:t>
            </a:r>
          </a:p>
          <a:p>
            <a:pPr marL="0" indent="0" algn="ctr">
              <a:lnSpc>
                <a:spcPct val="220000"/>
              </a:lnSpc>
              <a:buNone/>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NG" sz="4000" b="1" dirty="0">
                <a:solidFill>
                  <a:schemeClr val="bg1"/>
                </a:solidFill>
                <a:latin typeface="Tahoma" panose="020B0604030504040204" pitchFamily="34" charset="0"/>
                <a:ea typeface="Tahoma" panose="020B0604030504040204" pitchFamily="34" charset="0"/>
                <a:cs typeface="Tahoma" panose="020B0604030504040204" pitchFamily="34" charset="0"/>
              </a:rPr>
              <a:t>Professor of Information and Cyber security</a:t>
            </a:r>
          </a:p>
          <a:p>
            <a:endParaRPr lang="en-US" dirty="0"/>
          </a:p>
        </p:txBody>
      </p: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2BC8-D2FE-4CC6-AFB3-3EF1456B8736}"/>
              </a:ext>
            </a:extLst>
          </p:cNvPr>
          <p:cNvSpPr>
            <a:spLocks noGrp="1"/>
          </p:cNvSpPr>
          <p:nvPr>
            <p:ph type="title"/>
          </p:nvPr>
        </p:nvSpPr>
        <p:spPr/>
        <p:txBody>
          <a:bodyPr/>
          <a:lstStyle/>
          <a:p>
            <a:r>
              <a:rPr lang="en-US" sz="4000" dirty="0"/>
              <a:t>Teamworking Cont..</a:t>
            </a:r>
            <a:endParaRPr lang="en-NG" dirty="0"/>
          </a:p>
        </p:txBody>
      </p:sp>
      <p:sp>
        <p:nvSpPr>
          <p:cNvPr id="3" name="Content Placeholder 2">
            <a:extLst>
              <a:ext uri="{FF2B5EF4-FFF2-40B4-BE49-F238E27FC236}">
                <a16:creationId xmlns:a16="http://schemas.microsoft.com/office/drawing/2014/main" id="{E0BA4FB0-887D-4CD3-947A-1BE6035B5117}"/>
              </a:ext>
            </a:extLst>
          </p:cNvPr>
          <p:cNvSpPr>
            <a:spLocks noGrp="1"/>
          </p:cNvSpPr>
          <p:nvPr>
            <p:ph idx="1"/>
          </p:nvPr>
        </p:nvSpPr>
        <p:spPr>
          <a:xfrm>
            <a:off x="4162159" y="1426073"/>
            <a:ext cx="7847588" cy="4978399"/>
          </a:xfrm>
        </p:spPr>
        <p:txBody>
          <a:bodyPr>
            <a:normAutofit/>
          </a:bodyPr>
          <a:lstStyle/>
          <a:p>
            <a:pPr>
              <a:buClr>
                <a:schemeClr val="accent1"/>
              </a:buClr>
              <a:buFont typeface="Wingdings" panose="05000000000000000000" pitchFamily="2" charset="2"/>
              <a:buChar char="Ø"/>
            </a:pPr>
            <a:r>
              <a:rPr lang="en-US" dirty="0"/>
              <a:t>The challenge affects the </a:t>
            </a:r>
            <a:r>
              <a:rPr lang="en-US" dirty="0" err="1"/>
              <a:t>organisation</a:t>
            </a:r>
            <a:r>
              <a:rPr lang="en-US" dirty="0"/>
              <a:t> as a whole, and so teams are drawn from both across functions, but also globally. </a:t>
            </a:r>
          </a:p>
          <a:p>
            <a:pPr>
              <a:buClr>
                <a:schemeClr val="accent1"/>
              </a:buClr>
              <a:buFont typeface="Wingdings" panose="05000000000000000000" pitchFamily="2" charset="2"/>
              <a:buChar char="Ø"/>
            </a:pPr>
            <a:r>
              <a:rPr lang="en-US" dirty="0"/>
              <a:t>When devising solutions an </a:t>
            </a:r>
            <a:r>
              <a:rPr lang="en-US" dirty="0" err="1"/>
              <a:t>organisation</a:t>
            </a:r>
            <a:r>
              <a:rPr lang="en-US" dirty="0"/>
              <a:t> will need to have the knowledge from within its organization and possibly from an expert consultant drawn from within its particular sector.</a:t>
            </a:r>
            <a:endParaRPr lang="en-NG" dirty="0"/>
          </a:p>
          <a:p>
            <a:endParaRPr lang="en-NG" dirty="0"/>
          </a:p>
        </p:txBody>
      </p:sp>
      <p:sp>
        <p:nvSpPr>
          <p:cNvPr id="4" name="Slide Number Placeholder 3">
            <a:extLst>
              <a:ext uri="{FF2B5EF4-FFF2-40B4-BE49-F238E27FC236}">
                <a16:creationId xmlns:a16="http://schemas.microsoft.com/office/drawing/2014/main" id="{C67BF0A9-1262-458E-BBF4-29510FDB669C}"/>
              </a:ext>
            </a:extLst>
          </p:cNvPr>
          <p:cNvSpPr>
            <a:spLocks noGrp="1"/>
          </p:cNvSpPr>
          <p:nvPr>
            <p:ph type="sldNum" sz="quarter" idx="12"/>
          </p:nvPr>
        </p:nvSpPr>
        <p:spPr/>
        <p:txBody>
          <a:bodyPr/>
          <a:lstStyle/>
          <a:p>
            <a:fld id="{03DC2DEF-D2FE-4B45-ABA4-9F153FD1C98A}" type="slidenum">
              <a:rPr lang="en-US" smtClean="0"/>
              <a:pPr/>
              <a:t>10</a:t>
            </a:fld>
            <a:endParaRPr lang="en-US" dirty="0"/>
          </a:p>
        </p:txBody>
      </p:sp>
      <p:pic>
        <p:nvPicPr>
          <p:cNvPr id="7" name="Picture 6">
            <a:extLst>
              <a:ext uri="{FF2B5EF4-FFF2-40B4-BE49-F238E27FC236}">
                <a16:creationId xmlns:a16="http://schemas.microsoft.com/office/drawing/2014/main" id="{349A8C9A-C110-4E51-AA1C-16C1496B8949}"/>
              </a:ext>
            </a:extLst>
          </p:cNvPr>
          <p:cNvPicPr>
            <a:picLocks noChangeAspect="1"/>
          </p:cNvPicPr>
          <p:nvPr/>
        </p:nvPicPr>
        <p:blipFill rotWithShape="1">
          <a:blip r:embed="rId2"/>
          <a:srcRect l="7689" t="9387" r="6390" b="10595"/>
          <a:stretch/>
        </p:blipFill>
        <p:spPr>
          <a:xfrm>
            <a:off x="0" y="1828799"/>
            <a:ext cx="4086293" cy="2699657"/>
          </a:xfrm>
          <a:prstGeom prst="rect">
            <a:avLst/>
          </a:prstGeom>
        </p:spPr>
      </p:pic>
    </p:spTree>
    <p:extLst>
      <p:ext uri="{BB962C8B-B14F-4D97-AF65-F5344CB8AC3E}">
        <p14:creationId xmlns:p14="http://schemas.microsoft.com/office/powerpoint/2010/main" val="339547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2BC8-D2FE-4CC6-AFB3-3EF1456B8736}"/>
              </a:ext>
            </a:extLst>
          </p:cNvPr>
          <p:cNvSpPr>
            <a:spLocks noGrp="1"/>
          </p:cNvSpPr>
          <p:nvPr>
            <p:ph type="title"/>
          </p:nvPr>
        </p:nvSpPr>
        <p:spPr>
          <a:xfrm>
            <a:off x="4841606" y="479204"/>
            <a:ext cx="6985261" cy="720515"/>
          </a:xfrm>
        </p:spPr>
        <p:txBody>
          <a:bodyPr/>
          <a:lstStyle/>
          <a:p>
            <a:r>
              <a:rPr lang="en-US" sz="4000" dirty="0"/>
              <a:t>Teamworking Cont..</a:t>
            </a:r>
            <a:endParaRPr lang="en-NG" dirty="0"/>
          </a:p>
        </p:txBody>
      </p:sp>
      <p:sp>
        <p:nvSpPr>
          <p:cNvPr id="3" name="Content Placeholder 2">
            <a:extLst>
              <a:ext uri="{FF2B5EF4-FFF2-40B4-BE49-F238E27FC236}">
                <a16:creationId xmlns:a16="http://schemas.microsoft.com/office/drawing/2014/main" id="{E0BA4FB0-887D-4CD3-947A-1BE6035B5117}"/>
              </a:ext>
            </a:extLst>
          </p:cNvPr>
          <p:cNvSpPr>
            <a:spLocks noGrp="1"/>
          </p:cNvSpPr>
          <p:nvPr>
            <p:ph idx="1"/>
          </p:nvPr>
        </p:nvSpPr>
        <p:spPr>
          <a:xfrm>
            <a:off x="4162159" y="1522317"/>
            <a:ext cx="7847588" cy="4978399"/>
          </a:xfrm>
        </p:spPr>
        <p:txBody>
          <a:bodyPr>
            <a:normAutofit/>
          </a:bodyPr>
          <a:lstStyle/>
          <a:p>
            <a:pPr>
              <a:lnSpc>
                <a:spcPct val="100000"/>
              </a:lnSpc>
              <a:buClr>
                <a:schemeClr val="accent1"/>
              </a:buClr>
              <a:buFont typeface="Wingdings" panose="05000000000000000000" pitchFamily="2" charset="2"/>
              <a:buChar char="Ø"/>
            </a:pPr>
            <a:r>
              <a:rPr lang="en-US" dirty="0"/>
              <a:t>Developing teamworking skills</a:t>
            </a:r>
            <a:endParaRPr lang="en-NG" dirty="0"/>
          </a:p>
          <a:p>
            <a:pPr>
              <a:lnSpc>
                <a:spcPct val="100000"/>
              </a:lnSpc>
              <a:buClr>
                <a:schemeClr val="accent1"/>
              </a:buClr>
              <a:buFont typeface="Wingdings" panose="05000000000000000000" pitchFamily="2" charset="2"/>
              <a:buChar char="Ø"/>
            </a:pPr>
            <a:endParaRPr lang="en-US" dirty="0"/>
          </a:p>
          <a:p>
            <a:pPr>
              <a:lnSpc>
                <a:spcPct val="100000"/>
              </a:lnSpc>
              <a:buClr>
                <a:schemeClr val="accent1"/>
              </a:buClr>
              <a:buFont typeface="Wingdings" panose="05000000000000000000" pitchFamily="2" charset="2"/>
              <a:buChar char="Ø"/>
            </a:pPr>
            <a:r>
              <a:rPr lang="en-US" dirty="0"/>
              <a:t>University is the perfect place to develop teamworking skills.</a:t>
            </a:r>
            <a:endParaRPr lang="en-NG" dirty="0"/>
          </a:p>
          <a:p>
            <a:pPr>
              <a:buClr>
                <a:schemeClr val="accent1"/>
              </a:buClr>
              <a:buFont typeface="Wingdings" panose="05000000000000000000" pitchFamily="2" charset="2"/>
              <a:buChar char="Ø"/>
            </a:pPr>
            <a:r>
              <a:rPr lang="en-US" dirty="0"/>
              <a:t>Often students work part time, which presents the opportunity to develop teamworking skills in a live environment, and the experience will enhance many other employability skills such as communication</a:t>
            </a:r>
            <a:endParaRPr lang="en-NG" dirty="0"/>
          </a:p>
          <a:p>
            <a:endParaRPr lang="en-NG" dirty="0"/>
          </a:p>
        </p:txBody>
      </p:sp>
      <p:sp>
        <p:nvSpPr>
          <p:cNvPr id="4" name="Slide Number Placeholder 3">
            <a:extLst>
              <a:ext uri="{FF2B5EF4-FFF2-40B4-BE49-F238E27FC236}">
                <a16:creationId xmlns:a16="http://schemas.microsoft.com/office/drawing/2014/main" id="{C67BF0A9-1262-458E-BBF4-29510FDB669C}"/>
              </a:ext>
            </a:extLst>
          </p:cNvPr>
          <p:cNvSpPr>
            <a:spLocks noGrp="1"/>
          </p:cNvSpPr>
          <p:nvPr>
            <p:ph type="sldNum" sz="quarter" idx="12"/>
          </p:nvPr>
        </p:nvSpPr>
        <p:spPr/>
        <p:txBody>
          <a:bodyPr/>
          <a:lstStyle/>
          <a:p>
            <a:fld id="{03DC2DEF-D2FE-4B45-ABA4-9F153FD1C98A}" type="slidenum">
              <a:rPr lang="en-US" smtClean="0"/>
              <a:pPr/>
              <a:t>11</a:t>
            </a:fld>
            <a:endParaRPr lang="en-US" dirty="0"/>
          </a:p>
        </p:txBody>
      </p:sp>
      <p:pic>
        <p:nvPicPr>
          <p:cNvPr id="7" name="Picture 6">
            <a:extLst>
              <a:ext uri="{FF2B5EF4-FFF2-40B4-BE49-F238E27FC236}">
                <a16:creationId xmlns:a16="http://schemas.microsoft.com/office/drawing/2014/main" id="{8E67395A-FA96-40CD-8E70-8B6E2973F1E0}"/>
              </a:ext>
            </a:extLst>
          </p:cNvPr>
          <p:cNvPicPr>
            <a:picLocks noChangeAspect="1"/>
          </p:cNvPicPr>
          <p:nvPr/>
        </p:nvPicPr>
        <p:blipFill rotWithShape="1">
          <a:blip r:embed="rId2"/>
          <a:srcRect l="7689" t="9387" r="6390" b="10595"/>
          <a:stretch/>
        </p:blipFill>
        <p:spPr>
          <a:xfrm>
            <a:off x="0" y="1828799"/>
            <a:ext cx="4086293" cy="2699657"/>
          </a:xfrm>
          <a:prstGeom prst="rect">
            <a:avLst/>
          </a:prstGeom>
        </p:spPr>
      </p:pic>
    </p:spTree>
    <p:extLst>
      <p:ext uri="{BB962C8B-B14F-4D97-AF65-F5344CB8AC3E}">
        <p14:creationId xmlns:p14="http://schemas.microsoft.com/office/powerpoint/2010/main" val="321800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86A6-7214-4989-A32E-AAC4F3A677C2}"/>
              </a:ext>
            </a:extLst>
          </p:cNvPr>
          <p:cNvSpPr>
            <a:spLocks noGrp="1"/>
          </p:cNvSpPr>
          <p:nvPr>
            <p:ph type="title"/>
          </p:nvPr>
        </p:nvSpPr>
        <p:spPr>
          <a:xfrm>
            <a:off x="4421172" y="231960"/>
            <a:ext cx="7351728" cy="720515"/>
          </a:xfrm>
        </p:spPr>
        <p:txBody>
          <a:bodyPr/>
          <a:lstStyle/>
          <a:p>
            <a:r>
              <a:rPr lang="en-US" sz="4000" dirty="0"/>
              <a:t>Problem-solving</a:t>
            </a:r>
            <a:endParaRPr lang="en-NG" dirty="0"/>
          </a:p>
        </p:txBody>
      </p:sp>
      <p:sp>
        <p:nvSpPr>
          <p:cNvPr id="3" name="Content Placeholder 2">
            <a:extLst>
              <a:ext uri="{FF2B5EF4-FFF2-40B4-BE49-F238E27FC236}">
                <a16:creationId xmlns:a16="http://schemas.microsoft.com/office/drawing/2014/main" id="{F5306CC4-F94F-4B89-84EC-333D62FE19F4}"/>
              </a:ext>
            </a:extLst>
          </p:cNvPr>
          <p:cNvSpPr>
            <a:spLocks noGrp="1"/>
          </p:cNvSpPr>
          <p:nvPr>
            <p:ph idx="1"/>
          </p:nvPr>
        </p:nvSpPr>
        <p:spPr>
          <a:xfrm>
            <a:off x="4162159" y="1278027"/>
            <a:ext cx="7801241" cy="4978399"/>
          </a:xfrm>
        </p:spPr>
        <p:txBody>
          <a:bodyPr>
            <a:normAutofit fontScale="85000" lnSpcReduction="10000"/>
          </a:bodyPr>
          <a:lstStyle/>
          <a:p>
            <a:pPr>
              <a:lnSpc>
                <a:spcPct val="160000"/>
              </a:lnSpc>
              <a:buClr>
                <a:schemeClr val="accent1"/>
              </a:buClr>
              <a:buFont typeface="Wingdings" panose="05000000000000000000" pitchFamily="2" charset="2"/>
              <a:buChar char="Ø"/>
            </a:pPr>
            <a:r>
              <a:rPr lang="en-US" dirty="0"/>
              <a:t>The CBI defines problem-solving as “</a:t>
            </a:r>
            <a:r>
              <a:rPr lang="en-US" dirty="0" err="1"/>
              <a:t>analysing</a:t>
            </a:r>
            <a:r>
              <a:rPr lang="en-US" dirty="0"/>
              <a:t> facts and situations and applying creative thinking to develop appropriate solutions”.</a:t>
            </a:r>
            <a:endParaRPr lang="en-NG" dirty="0"/>
          </a:p>
          <a:p>
            <a:pPr>
              <a:lnSpc>
                <a:spcPct val="110000"/>
              </a:lnSpc>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err="1"/>
              <a:t>Organisations</a:t>
            </a:r>
            <a:r>
              <a:rPr lang="en-US" dirty="0"/>
              <a:t> continually face challenges from advancing technology, competitors and changing markets so they need employees who can develop innovative solutions that will keep them ahead of the competition. </a:t>
            </a:r>
          </a:p>
          <a:p>
            <a:pPr>
              <a:buClr>
                <a:schemeClr val="accent1"/>
              </a:buClr>
              <a:buFont typeface="Wingdings" panose="05000000000000000000" pitchFamily="2" charset="2"/>
              <a:buChar char="Ø"/>
            </a:pPr>
            <a:r>
              <a:rPr lang="en-US" dirty="0"/>
              <a:t>Graduates who are creative, innovative and use their own initiative are essential to developing solutions to the challenges of the future.</a:t>
            </a:r>
            <a:endParaRPr lang="en-NG" dirty="0"/>
          </a:p>
          <a:p>
            <a:endParaRPr lang="en-NG" dirty="0"/>
          </a:p>
        </p:txBody>
      </p:sp>
      <p:sp>
        <p:nvSpPr>
          <p:cNvPr id="4" name="Slide Number Placeholder 3">
            <a:extLst>
              <a:ext uri="{FF2B5EF4-FFF2-40B4-BE49-F238E27FC236}">
                <a16:creationId xmlns:a16="http://schemas.microsoft.com/office/drawing/2014/main" id="{07138BB9-8F03-478B-BD60-DDA2292CC469}"/>
              </a:ext>
            </a:extLst>
          </p:cNvPr>
          <p:cNvSpPr>
            <a:spLocks noGrp="1"/>
          </p:cNvSpPr>
          <p:nvPr>
            <p:ph type="sldNum" sz="quarter" idx="12"/>
          </p:nvPr>
        </p:nvSpPr>
        <p:spPr/>
        <p:txBody>
          <a:bodyPr/>
          <a:lstStyle/>
          <a:p>
            <a:fld id="{03DC2DEF-D2FE-4B45-ABA4-9F153FD1C98A}" type="slidenum">
              <a:rPr lang="en-US" smtClean="0"/>
              <a:pPr/>
              <a:t>12</a:t>
            </a:fld>
            <a:endParaRPr lang="en-US" dirty="0"/>
          </a:p>
        </p:txBody>
      </p:sp>
      <p:pic>
        <p:nvPicPr>
          <p:cNvPr id="9" name="Picture 8">
            <a:extLst>
              <a:ext uri="{FF2B5EF4-FFF2-40B4-BE49-F238E27FC236}">
                <a16:creationId xmlns:a16="http://schemas.microsoft.com/office/drawing/2014/main" id="{A85B22CA-742C-4261-BD2A-34525B6C2639}"/>
              </a:ext>
            </a:extLst>
          </p:cNvPr>
          <p:cNvPicPr>
            <a:picLocks noChangeAspect="1"/>
          </p:cNvPicPr>
          <p:nvPr/>
        </p:nvPicPr>
        <p:blipFill>
          <a:blip r:embed="rId2"/>
          <a:stretch>
            <a:fillRect/>
          </a:stretch>
        </p:blipFill>
        <p:spPr>
          <a:xfrm>
            <a:off x="0" y="1807028"/>
            <a:ext cx="4091322" cy="2730138"/>
          </a:xfrm>
          <a:prstGeom prst="rect">
            <a:avLst/>
          </a:prstGeom>
        </p:spPr>
      </p:pic>
    </p:spTree>
    <p:extLst>
      <p:ext uri="{BB962C8B-B14F-4D97-AF65-F5344CB8AC3E}">
        <p14:creationId xmlns:p14="http://schemas.microsoft.com/office/powerpoint/2010/main" val="185252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86A6-7214-4989-A32E-AAC4F3A677C2}"/>
              </a:ext>
            </a:extLst>
          </p:cNvPr>
          <p:cNvSpPr>
            <a:spLocks noGrp="1"/>
          </p:cNvSpPr>
          <p:nvPr>
            <p:ph type="title"/>
          </p:nvPr>
        </p:nvSpPr>
        <p:spPr>
          <a:xfrm>
            <a:off x="4423110" y="479610"/>
            <a:ext cx="7351728" cy="720515"/>
          </a:xfrm>
        </p:spPr>
        <p:txBody>
          <a:bodyPr/>
          <a:lstStyle/>
          <a:p>
            <a:r>
              <a:rPr lang="en-US" dirty="0"/>
              <a:t>How do you develop problem-solving skills?</a:t>
            </a:r>
            <a:endParaRPr lang="en-NG" dirty="0"/>
          </a:p>
        </p:txBody>
      </p:sp>
      <p:sp>
        <p:nvSpPr>
          <p:cNvPr id="3" name="Content Placeholder 2">
            <a:extLst>
              <a:ext uri="{FF2B5EF4-FFF2-40B4-BE49-F238E27FC236}">
                <a16:creationId xmlns:a16="http://schemas.microsoft.com/office/drawing/2014/main" id="{F5306CC4-F94F-4B89-84EC-333D62FE19F4}"/>
              </a:ext>
            </a:extLst>
          </p:cNvPr>
          <p:cNvSpPr>
            <a:spLocks noGrp="1"/>
          </p:cNvSpPr>
          <p:nvPr>
            <p:ph idx="1"/>
          </p:nvPr>
        </p:nvSpPr>
        <p:spPr>
          <a:xfrm>
            <a:off x="4162159" y="1278027"/>
            <a:ext cx="7801241" cy="4978399"/>
          </a:xfrm>
        </p:spPr>
        <p:txBody>
          <a:bodyPr>
            <a:normAutofit fontScale="92500" lnSpcReduction="20000"/>
          </a:bodyPr>
          <a:lstStyle/>
          <a:p>
            <a:pPr>
              <a:lnSpc>
                <a:spcPct val="100000"/>
              </a:lnSpc>
              <a:buClr>
                <a:schemeClr val="accent1"/>
              </a:buClr>
              <a:buFont typeface="Wingdings" panose="05000000000000000000" pitchFamily="2" charset="2"/>
              <a:buChar char="Ø"/>
            </a:pPr>
            <a:r>
              <a:rPr lang="en-US" b="1" dirty="0"/>
              <a:t>I</a:t>
            </a:r>
            <a:r>
              <a:rPr lang="en-US" dirty="0"/>
              <a:t>dentify the problem. </a:t>
            </a:r>
          </a:p>
          <a:p>
            <a:pPr lvl="1">
              <a:buClr>
                <a:schemeClr val="accent1"/>
              </a:buClr>
              <a:buFont typeface="Wingdings" panose="05000000000000000000" pitchFamily="2" charset="2"/>
              <a:buChar char="ü"/>
            </a:pPr>
            <a:r>
              <a:rPr lang="en-US" dirty="0"/>
              <a:t>What are the essential elements of the problem?</a:t>
            </a:r>
          </a:p>
          <a:p>
            <a:pPr lvl="1">
              <a:buClr>
                <a:schemeClr val="accent1"/>
              </a:buClr>
              <a:buFont typeface="Wingdings" panose="05000000000000000000" pitchFamily="2" charset="2"/>
              <a:buChar char="ü"/>
            </a:pPr>
            <a:r>
              <a:rPr lang="en-US" dirty="0"/>
              <a:t>Define the problem through thinking about it and sorting  relevant  information.</a:t>
            </a:r>
            <a:endParaRPr lang="en-NG" dirty="0"/>
          </a:p>
          <a:p>
            <a:pPr lvl="1">
              <a:buClr>
                <a:schemeClr val="accent1"/>
              </a:buClr>
              <a:buFont typeface="Wingdings" panose="05000000000000000000" pitchFamily="2" charset="2"/>
              <a:buChar char="Ø"/>
            </a:pPr>
            <a:endParaRPr lang="en-US" b="1" dirty="0"/>
          </a:p>
          <a:p>
            <a:pPr>
              <a:lnSpc>
                <a:spcPct val="100000"/>
              </a:lnSpc>
              <a:buClr>
                <a:schemeClr val="accent1"/>
              </a:buClr>
              <a:buFont typeface="Wingdings" panose="05000000000000000000" pitchFamily="2" charset="2"/>
              <a:buChar char="Ø"/>
            </a:pPr>
            <a:r>
              <a:rPr lang="en-US" b="1" dirty="0"/>
              <a:t>E</a:t>
            </a:r>
            <a:r>
              <a:rPr lang="en-US" dirty="0"/>
              <a:t>xplore solutions.</a:t>
            </a:r>
          </a:p>
          <a:p>
            <a:pPr lvl="1">
              <a:lnSpc>
                <a:spcPct val="100000"/>
              </a:lnSpc>
              <a:buClr>
                <a:schemeClr val="accent1"/>
              </a:buClr>
              <a:buFont typeface="Wingdings" panose="05000000000000000000" pitchFamily="2" charset="2"/>
              <a:buChar char="ü"/>
            </a:pPr>
            <a:r>
              <a:rPr lang="en-US" dirty="0"/>
              <a:t>What are the advantages and disadvantages of each  solution?</a:t>
            </a:r>
          </a:p>
          <a:p>
            <a:pPr lvl="1">
              <a:lnSpc>
                <a:spcPct val="100000"/>
              </a:lnSpc>
              <a:buClr>
                <a:schemeClr val="accent1"/>
              </a:buClr>
              <a:buFont typeface="Wingdings" panose="05000000000000000000" pitchFamily="2" charset="2"/>
              <a:buChar char="ü"/>
            </a:pPr>
            <a:endParaRPr lang="en-NG" dirty="0"/>
          </a:p>
          <a:p>
            <a:pPr>
              <a:lnSpc>
                <a:spcPct val="100000"/>
              </a:lnSpc>
              <a:buClr>
                <a:schemeClr val="accent1"/>
              </a:buClr>
              <a:buFont typeface="Wingdings" panose="05000000000000000000" pitchFamily="2" charset="2"/>
              <a:buChar char="Ø"/>
            </a:pPr>
            <a:r>
              <a:rPr lang="en-US" b="1" dirty="0"/>
              <a:t>A</a:t>
            </a:r>
            <a:r>
              <a:rPr lang="en-US" dirty="0"/>
              <a:t>ct on strategies.</a:t>
            </a:r>
            <a:endParaRPr lang="en-NG" dirty="0"/>
          </a:p>
          <a:p>
            <a:pPr>
              <a:lnSpc>
                <a:spcPct val="100000"/>
              </a:lnSpc>
              <a:buClr>
                <a:schemeClr val="accent1"/>
              </a:buClr>
              <a:buFont typeface="Wingdings" panose="05000000000000000000" pitchFamily="2" charset="2"/>
              <a:buChar char="Ø"/>
            </a:pPr>
            <a:endParaRPr lang="en-US" b="1" dirty="0"/>
          </a:p>
          <a:p>
            <a:pPr>
              <a:lnSpc>
                <a:spcPct val="100000"/>
              </a:lnSpc>
              <a:buClr>
                <a:schemeClr val="accent1"/>
              </a:buClr>
              <a:buFont typeface="Wingdings" panose="05000000000000000000" pitchFamily="2" charset="2"/>
              <a:buChar char="Ø"/>
            </a:pPr>
            <a:r>
              <a:rPr lang="en-US" b="1" dirty="0"/>
              <a:t>L</a:t>
            </a:r>
            <a:r>
              <a:rPr lang="en-US" dirty="0"/>
              <a:t>ook back and evaluate the effects of your activity.</a:t>
            </a:r>
            <a:endParaRPr lang="en-NG" dirty="0"/>
          </a:p>
          <a:p>
            <a:endParaRPr lang="en-NG" dirty="0"/>
          </a:p>
        </p:txBody>
      </p:sp>
      <p:sp>
        <p:nvSpPr>
          <p:cNvPr id="4" name="Slide Number Placeholder 3">
            <a:extLst>
              <a:ext uri="{FF2B5EF4-FFF2-40B4-BE49-F238E27FC236}">
                <a16:creationId xmlns:a16="http://schemas.microsoft.com/office/drawing/2014/main" id="{07138BB9-8F03-478B-BD60-DDA2292CC469}"/>
              </a:ext>
            </a:extLst>
          </p:cNvPr>
          <p:cNvSpPr>
            <a:spLocks noGrp="1"/>
          </p:cNvSpPr>
          <p:nvPr>
            <p:ph type="sldNum" sz="quarter" idx="12"/>
          </p:nvPr>
        </p:nvSpPr>
        <p:spPr/>
        <p:txBody>
          <a:bodyPr/>
          <a:lstStyle/>
          <a:p>
            <a:fld id="{03DC2DEF-D2FE-4B45-ABA4-9F153FD1C98A}" type="slidenum">
              <a:rPr lang="en-US" smtClean="0"/>
              <a:pPr/>
              <a:t>13</a:t>
            </a:fld>
            <a:endParaRPr lang="en-US" dirty="0"/>
          </a:p>
        </p:txBody>
      </p:sp>
      <p:pic>
        <p:nvPicPr>
          <p:cNvPr id="8" name="Picture 7">
            <a:extLst>
              <a:ext uri="{FF2B5EF4-FFF2-40B4-BE49-F238E27FC236}">
                <a16:creationId xmlns:a16="http://schemas.microsoft.com/office/drawing/2014/main" id="{08138AAE-EF35-4609-A60C-3B4BC71FA0DC}"/>
              </a:ext>
            </a:extLst>
          </p:cNvPr>
          <p:cNvPicPr>
            <a:picLocks noChangeAspect="1"/>
          </p:cNvPicPr>
          <p:nvPr/>
        </p:nvPicPr>
        <p:blipFill>
          <a:blip r:embed="rId2"/>
          <a:stretch>
            <a:fillRect/>
          </a:stretch>
        </p:blipFill>
        <p:spPr>
          <a:xfrm>
            <a:off x="0" y="1807028"/>
            <a:ext cx="4091322" cy="2730138"/>
          </a:xfrm>
          <a:prstGeom prst="rect">
            <a:avLst/>
          </a:prstGeom>
        </p:spPr>
      </p:pic>
    </p:spTree>
    <p:extLst>
      <p:ext uri="{BB962C8B-B14F-4D97-AF65-F5344CB8AC3E}">
        <p14:creationId xmlns:p14="http://schemas.microsoft.com/office/powerpoint/2010/main" val="118428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F794-1EEE-4B1E-A96D-5B20981026AD}"/>
              </a:ext>
            </a:extLst>
          </p:cNvPr>
          <p:cNvSpPr>
            <a:spLocks noGrp="1"/>
          </p:cNvSpPr>
          <p:nvPr>
            <p:ph type="title"/>
          </p:nvPr>
        </p:nvSpPr>
        <p:spPr>
          <a:xfrm>
            <a:off x="4024047" y="469531"/>
            <a:ext cx="7867915" cy="720515"/>
          </a:xfrm>
        </p:spPr>
        <p:txBody>
          <a:bodyPr/>
          <a:lstStyle/>
          <a:p>
            <a:r>
              <a:rPr lang="en-US" dirty="0"/>
              <a:t>Communication</a:t>
            </a:r>
            <a:endParaRPr lang="en-NG" dirty="0"/>
          </a:p>
        </p:txBody>
      </p:sp>
      <p:sp>
        <p:nvSpPr>
          <p:cNvPr id="3" name="Content Placeholder 2">
            <a:extLst>
              <a:ext uri="{FF2B5EF4-FFF2-40B4-BE49-F238E27FC236}">
                <a16:creationId xmlns:a16="http://schemas.microsoft.com/office/drawing/2014/main" id="{F6FB9D0D-FC61-4E90-BA77-535415C66C6E}"/>
              </a:ext>
            </a:extLst>
          </p:cNvPr>
          <p:cNvSpPr>
            <a:spLocks noGrp="1"/>
          </p:cNvSpPr>
          <p:nvPr>
            <p:ph idx="1"/>
          </p:nvPr>
        </p:nvSpPr>
        <p:spPr/>
        <p:txBody>
          <a:bodyPr>
            <a:normAutofit fontScale="92500" lnSpcReduction="20000"/>
          </a:bodyPr>
          <a:lstStyle/>
          <a:p>
            <a:pPr>
              <a:buClr>
                <a:schemeClr val="accent1"/>
              </a:buClr>
              <a:buFont typeface="Wingdings" panose="05000000000000000000" pitchFamily="2" charset="2"/>
              <a:buChar char="Ø"/>
            </a:pPr>
            <a:r>
              <a:rPr lang="en-US" dirty="0"/>
              <a:t>Communication in essence is the sending of a message by sender A to receiver B.  The format of the message can take different forms and the language will vary depending on the context. There are several different options available.</a:t>
            </a:r>
          </a:p>
          <a:p>
            <a:pPr>
              <a:buClr>
                <a:schemeClr val="accent1"/>
              </a:buClr>
              <a:buFont typeface="Wingdings" panose="05000000000000000000" pitchFamily="2" charset="2"/>
              <a:buChar char="Ø"/>
            </a:pPr>
            <a:endParaRPr lang="en-US" sz="2400" dirty="0">
              <a:latin typeface="+mj-lt"/>
            </a:endParaRPr>
          </a:p>
          <a:p>
            <a:pPr>
              <a:buClr>
                <a:schemeClr val="accent1"/>
              </a:buClr>
              <a:buFont typeface="Wingdings" panose="05000000000000000000" pitchFamily="2" charset="2"/>
              <a:buChar char="Ø"/>
            </a:pPr>
            <a:r>
              <a:rPr lang="en-US" sz="2400" dirty="0">
                <a:latin typeface="+mj-lt"/>
              </a:rPr>
              <a:t>Face to face</a:t>
            </a:r>
            <a:endParaRPr lang="en-NG" sz="2400" dirty="0">
              <a:latin typeface="+mj-lt"/>
            </a:endParaRPr>
          </a:p>
          <a:p>
            <a:pPr marL="0" indent="0" algn="just">
              <a:lnSpc>
                <a:spcPct val="150000"/>
              </a:lnSpc>
              <a:buNone/>
            </a:pPr>
            <a:r>
              <a:rPr lang="en-US" sz="2400" dirty="0">
                <a:latin typeface="+mj-lt"/>
              </a:rPr>
              <a:t>Despite face to face appearing to be the easiest form of communication, messages can still be misinterpreted by the choice of words, body language, tone and the person delivering the message.</a:t>
            </a:r>
            <a:r>
              <a:rPr lang="en-NG" sz="2400" dirty="0">
                <a:latin typeface="+mj-lt"/>
              </a:rPr>
              <a:t> </a:t>
            </a:r>
          </a:p>
          <a:p>
            <a:pPr>
              <a:buClr>
                <a:schemeClr val="accent1"/>
              </a:buClr>
              <a:buFont typeface="Wingdings" panose="05000000000000000000" pitchFamily="2" charset="2"/>
              <a:buChar char="Ø"/>
            </a:pPr>
            <a:endParaRPr lang="en-NG" dirty="0"/>
          </a:p>
          <a:p>
            <a:endParaRPr lang="en-NG" dirty="0"/>
          </a:p>
        </p:txBody>
      </p:sp>
      <p:sp>
        <p:nvSpPr>
          <p:cNvPr id="4" name="Slide Number Placeholder 3">
            <a:extLst>
              <a:ext uri="{FF2B5EF4-FFF2-40B4-BE49-F238E27FC236}">
                <a16:creationId xmlns:a16="http://schemas.microsoft.com/office/drawing/2014/main" id="{5B61D84D-F165-4C86-86A8-D3155405E86B}"/>
              </a:ext>
            </a:extLst>
          </p:cNvPr>
          <p:cNvSpPr>
            <a:spLocks noGrp="1"/>
          </p:cNvSpPr>
          <p:nvPr>
            <p:ph type="sldNum" sz="quarter" idx="12"/>
          </p:nvPr>
        </p:nvSpPr>
        <p:spPr/>
        <p:txBody>
          <a:bodyPr/>
          <a:lstStyle/>
          <a:p>
            <a:fld id="{03DC2DEF-D2FE-4B45-ABA4-9F153FD1C98A}" type="slidenum">
              <a:rPr lang="en-US" smtClean="0"/>
              <a:pPr/>
              <a:t>14</a:t>
            </a:fld>
            <a:endParaRPr lang="en-US" dirty="0"/>
          </a:p>
        </p:txBody>
      </p:sp>
      <p:pic>
        <p:nvPicPr>
          <p:cNvPr id="9" name="Picture 8">
            <a:extLst>
              <a:ext uri="{FF2B5EF4-FFF2-40B4-BE49-F238E27FC236}">
                <a16:creationId xmlns:a16="http://schemas.microsoft.com/office/drawing/2014/main" id="{E176E350-11C2-471B-8EA9-3DEF57D51C19}"/>
              </a:ext>
            </a:extLst>
          </p:cNvPr>
          <p:cNvPicPr>
            <a:picLocks noChangeAspect="1"/>
          </p:cNvPicPr>
          <p:nvPr/>
        </p:nvPicPr>
        <p:blipFill>
          <a:blip r:embed="rId2"/>
          <a:stretch>
            <a:fillRect/>
          </a:stretch>
        </p:blipFill>
        <p:spPr>
          <a:xfrm>
            <a:off x="0" y="1809750"/>
            <a:ext cx="4086224" cy="2753541"/>
          </a:xfrm>
          <a:prstGeom prst="rect">
            <a:avLst/>
          </a:prstGeom>
        </p:spPr>
      </p:pic>
    </p:spTree>
    <p:extLst>
      <p:ext uri="{BB962C8B-B14F-4D97-AF65-F5344CB8AC3E}">
        <p14:creationId xmlns:p14="http://schemas.microsoft.com/office/powerpoint/2010/main" val="240216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7BF-5823-47D2-AA9D-D4CFED80697F}"/>
              </a:ext>
            </a:extLst>
          </p:cNvPr>
          <p:cNvSpPr>
            <a:spLocks noGrp="1"/>
          </p:cNvSpPr>
          <p:nvPr>
            <p:ph type="title"/>
          </p:nvPr>
        </p:nvSpPr>
        <p:spPr>
          <a:xfrm>
            <a:off x="4906701" y="487912"/>
            <a:ext cx="6985261" cy="720515"/>
          </a:xfrm>
        </p:spPr>
        <p:txBody>
          <a:bodyPr/>
          <a:lstStyle/>
          <a:p>
            <a:r>
              <a:rPr lang="en-US" dirty="0"/>
              <a:t>Communication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1BF9C521-E4E0-46F3-A01B-DB31499F8A1C}"/>
              </a:ext>
            </a:extLst>
          </p:cNvPr>
          <p:cNvSpPr>
            <a:spLocks noGrp="1"/>
          </p:cNvSpPr>
          <p:nvPr>
            <p:ph idx="1"/>
          </p:nvPr>
        </p:nvSpPr>
        <p:spPr>
          <a:xfrm>
            <a:off x="4162160" y="1278027"/>
            <a:ext cx="7847588" cy="4978399"/>
          </a:xfrm>
        </p:spPr>
        <p:txBody>
          <a:bodyPr/>
          <a:lstStyle/>
          <a:p>
            <a:pPr>
              <a:buClr>
                <a:schemeClr val="accent1"/>
              </a:buClr>
              <a:buFont typeface="Wingdings" panose="05000000000000000000" pitchFamily="2" charset="2"/>
              <a:buChar char="Ø"/>
            </a:pPr>
            <a:r>
              <a:rPr lang="en-US" dirty="0"/>
              <a:t>Telephone call </a:t>
            </a:r>
          </a:p>
          <a:p>
            <a:pPr marL="0" indent="0">
              <a:buNone/>
            </a:pPr>
            <a:r>
              <a:rPr lang="en-US" dirty="0"/>
              <a:t>Without the aid of visual expression, the choice of words and tone become even more crucial to ensure the receiver interprets the message accurately. Telephone interviews are often used during the selection process, and students would be advised to practice beforehand, as diction, tone and clarity are paramount.</a:t>
            </a:r>
            <a:endParaRPr lang="en-NG" dirty="0"/>
          </a:p>
          <a:p>
            <a:endParaRPr lang="en-NG" dirty="0"/>
          </a:p>
        </p:txBody>
      </p:sp>
      <p:sp>
        <p:nvSpPr>
          <p:cNvPr id="4" name="Slide Number Placeholder 3">
            <a:extLst>
              <a:ext uri="{FF2B5EF4-FFF2-40B4-BE49-F238E27FC236}">
                <a16:creationId xmlns:a16="http://schemas.microsoft.com/office/drawing/2014/main" id="{9DC63B5A-721E-42A7-B37A-CF32675CF4AD}"/>
              </a:ext>
            </a:extLst>
          </p:cNvPr>
          <p:cNvSpPr>
            <a:spLocks noGrp="1"/>
          </p:cNvSpPr>
          <p:nvPr>
            <p:ph type="sldNum" sz="quarter" idx="12"/>
          </p:nvPr>
        </p:nvSpPr>
        <p:spPr/>
        <p:txBody>
          <a:bodyPr/>
          <a:lstStyle/>
          <a:p>
            <a:fld id="{03DC2DEF-D2FE-4B45-ABA4-9F153FD1C98A}" type="slidenum">
              <a:rPr lang="en-US" smtClean="0"/>
              <a:pPr/>
              <a:t>15</a:t>
            </a:fld>
            <a:endParaRPr lang="en-US" dirty="0"/>
          </a:p>
        </p:txBody>
      </p:sp>
      <p:pic>
        <p:nvPicPr>
          <p:cNvPr id="8" name="Picture 7">
            <a:extLst>
              <a:ext uri="{FF2B5EF4-FFF2-40B4-BE49-F238E27FC236}">
                <a16:creationId xmlns:a16="http://schemas.microsoft.com/office/drawing/2014/main" id="{0E031E3C-D9B4-4679-BE48-5518D4B26740}"/>
              </a:ext>
            </a:extLst>
          </p:cNvPr>
          <p:cNvPicPr>
            <a:picLocks noChangeAspect="1"/>
          </p:cNvPicPr>
          <p:nvPr/>
        </p:nvPicPr>
        <p:blipFill rotWithShape="1">
          <a:blip r:embed="rId2"/>
          <a:srcRect l="4691" t="4826" r="2864" b="14159"/>
          <a:stretch/>
        </p:blipFill>
        <p:spPr>
          <a:xfrm>
            <a:off x="0" y="1802677"/>
            <a:ext cx="4123875" cy="2760614"/>
          </a:xfrm>
          <a:prstGeom prst="rect">
            <a:avLst/>
          </a:prstGeom>
        </p:spPr>
      </p:pic>
    </p:spTree>
    <p:extLst>
      <p:ext uri="{BB962C8B-B14F-4D97-AF65-F5344CB8AC3E}">
        <p14:creationId xmlns:p14="http://schemas.microsoft.com/office/powerpoint/2010/main" val="176691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7BF-5823-47D2-AA9D-D4CFED80697F}"/>
              </a:ext>
            </a:extLst>
          </p:cNvPr>
          <p:cNvSpPr>
            <a:spLocks noGrp="1"/>
          </p:cNvSpPr>
          <p:nvPr>
            <p:ph type="title"/>
          </p:nvPr>
        </p:nvSpPr>
        <p:spPr/>
        <p:txBody>
          <a:bodyPr/>
          <a:lstStyle/>
          <a:p>
            <a:r>
              <a:rPr lang="en-US" dirty="0"/>
              <a:t>Communication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1BF9C521-E4E0-46F3-A01B-DB31499F8A1C}"/>
              </a:ext>
            </a:extLst>
          </p:cNvPr>
          <p:cNvSpPr>
            <a:spLocks noGrp="1"/>
          </p:cNvSpPr>
          <p:nvPr>
            <p:ph idx="1"/>
          </p:nvPr>
        </p:nvSpPr>
        <p:spPr>
          <a:xfrm>
            <a:off x="4162159" y="1278027"/>
            <a:ext cx="7915541" cy="4978399"/>
          </a:xfrm>
        </p:spPr>
        <p:txBody>
          <a:bodyPr/>
          <a:lstStyle/>
          <a:p>
            <a:pPr>
              <a:lnSpc>
                <a:spcPct val="100000"/>
              </a:lnSpc>
              <a:buClr>
                <a:schemeClr val="accent1"/>
              </a:buClr>
              <a:buFont typeface="Wingdings" panose="05000000000000000000" pitchFamily="2" charset="2"/>
              <a:buChar char="Ø"/>
            </a:pPr>
            <a:r>
              <a:rPr lang="en-US" dirty="0"/>
              <a:t>Written communication</a:t>
            </a:r>
          </a:p>
          <a:p>
            <a:pPr marL="0" indent="0">
              <a:buNone/>
            </a:pPr>
            <a:r>
              <a:rPr lang="en-US" dirty="0"/>
              <a:t>Written communication can take various form, including CVs, reports and covering letters. The style of writing, presentation and choice of words can all affect the way the message is delivered and received</a:t>
            </a:r>
            <a:endParaRPr lang="en-NG" dirty="0"/>
          </a:p>
        </p:txBody>
      </p:sp>
      <p:sp>
        <p:nvSpPr>
          <p:cNvPr id="4" name="Slide Number Placeholder 3">
            <a:extLst>
              <a:ext uri="{FF2B5EF4-FFF2-40B4-BE49-F238E27FC236}">
                <a16:creationId xmlns:a16="http://schemas.microsoft.com/office/drawing/2014/main" id="{9DC63B5A-721E-42A7-B37A-CF32675CF4AD}"/>
              </a:ext>
            </a:extLst>
          </p:cNvPr>
          <p:cNvSpPr>
            <a:spLocks noGrp="1"/>
          </p:cNvSpPr>
          <p:nvPr>
            <p:ph type="sldNum" sz="quarter" idx="12"/>
          </p:nvPr>
        </p:nvSpPr>
        <p:spPr/>
        <p:txBody>
          <a:bodyPr/>
          <a:lstStyle/>
          <a:p>
            <a:fld id="{03DC2DEF-D2FE-4B45-ABA4-9F153FD1C98A}" type="slidenum">
              <a:rPr lang="en-US" smtClean="0"/>
              <a:pPr/>
              <a:t>16</a:t>
            </a:fld>
            <a:endParaRPr lang="en-US" dirty="0"/>
          </a:p>
        </p:txBody>
      </p:sp>
      <p:pic>
        <p:nvPicPr>
          <p:cNvPr id="13" name="Picture 12">
            <a:extLst>
              <a:ext uri="{FF2B5EF4-FFF2-40B4-BE49-F238E27FC236}">
                <a16:creationId xmlns:a16="http://schemas.microsoft.com/office/drawing/2014/main" id="{B4E3FBA0-7BBF-49EC-BCB2-A03E8F0D9698}"/>
              </a:ext>
            </a:extLst>
          </p:cNvPr>
          <p:cNvPicPr>
            <a:picLocks noChangeAspect="1"/>
          </p:cNvPicPr>
          <p:nvPr/>
        </p:nvPicPr>
        <p:blipFill>
          <a:blip r:embed="rId2"/>
          <a:stretch>
            <a:fillRect/>
          </a:stretch>
        </p:blipFill>
        <p:spPr>
          <a:xfrm>
            <a:off x="0" y="1827167"/>
            <a:ext cx="4067174" cy="2770959"/>
          </a:xfrm>
          <a:prstGeom prst="rect">
            <a:avLst/>
          </a:prstGeom>
        </p:spPr>
      </p:pic>
    </p:spTree>
    <p:extLst>
      <p:ext uri="{BB962C8B-B14F-4D97-AF65-F5344CB8AC3E}">
        <p14:creationId xmlns:p14="http://schemas.microsoft.com/office/powerpoint/2010/main" val="177211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7669-6F3B-45AB-9EB6-1E891B1BF543}"/>
              </a:ext>
            </a:extLst>
          </p:cNvPr>
          <p:cNvSpPr>
            <a:spLocks noGrp="1"/>
          </p:cNvSpPr>
          <p:nvPr>
            <p:ph type="title"/>
          </p:nvPr>
        </p:nvSpPr>
        <p:spPr>
          <a:xfrm>
            <a:off x="4421172" y="357284"/>
            <a:ext cx="6985261" cy="720515"/>
          </a:xfrm>
        </p:spPr>
        <p:txBody>
          <a:bodyPr/>
          <a:lstStyle/>
          <a:p>
            <a:r>
              <a:rPr lang="en-US" dirty="0"/>
              <a:t>Communication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0A32081D-3462-43D8-A8C1-0CA15A5544C0}"/>
              </a:ext>
            </a:extLst>
          </p:cNvPr>
          <p:cNvSpPr>
            <a:spLocks noGrp="1"/>
          </p:cNvSpPr>
          <p:nvPr>
            <p:ph idx="1"/>
          </p:nvPr>
        </p:nvSpPr>
        <p:spPr>
          <a:xfrm>
            <a:off x="4093028" y="1320025"/>
            <a:ext cx="8020595" cy="5178627"/>
          </a:xfrm>
        </p:spPr>
        <p:txBody>
          <a:bodyPr>
            <a:normAutofit/>
          </a:bodyPr>
          <a:lstStyle/>
          <a:p>
            <a:pPr>
              <a:buClr>
                <a:schemeClr val="accent1"/>
              </a:buClr>
              <a:buFont typeface="Wingdings" panose="05000000000000000000" pitchFamily="2" charset="2"/>
              <a:buChar char="Ø"/>
            </a:pPr>
            <a:r>
              <a:rPr lang="en-US" dirty="0"/>
              <a:t>Social media</a:t>
            </a:r>
          </a:p>
          <a:p>
            <a:pPr marL="0" indent="0">
              <a:buClr>
                <a:schemeClr val="accent1"/>
              </a:buClr>
              <a:buNone/>
            </a:pPr>
            <a:r>
              <a:rPr lang="en-US" dirty="0"/>
              <a:t>Twitter,  WhatsApp, LinkedIn, Facebook and instant messaging can be misinterpreted due to the incorrect use of upper or lower case, the insertion of an emoticon or an abbreviation. </a:t>
            </a:r>
          </a:p>
          <a:p>
            <a:pPr marL="0" indent="0">
              <a:buClr>
                <a:schemeClr val="accent1"/>
              </a:buClr>
              <a:buNone/>
            </a:pPr>
            <a:r>
              <a:rPr lang="en-US" dirty="0"/>
              <a:t>Although it is an accepted means of communication, it is heavily </a:t>
            </a:r>
            <a:r>
              <a:rPr lang="en-US" dirty="0" err="1"/>
              <a:t>criticised</a:t>
            </a:r>
            <a:r>
              <a:rPr lang="en-US" dirty="0"/>
              <a:t> if not used in the right context. </a:t>
            </a:r>
            <a:r>
              <a:rPr lang="en-NG" dirty="0"/>
              <a:t> </a:t>
            </a:r>
          </a:p>
          <a:p>
            <a:endParaRPr lang="en-NG" dirty="0"/>
          </a:p>
        </p:txBody>
      </p:sp>
      <p:sp>
        <p:nvSpPr>
          <p:cNvPr id="4" name="Slide Number Placeholder 3">
            <a:extLst>
              <a:ext uri="{FF2B5EF4-FFF2-40B4-BE49-F238E27FC236}">
                <a16:creationId xmlns:a16="http://schemas.microsoft.com/office/drawing/2014/main" id="{70C733A2-40DD-49AC-8F90-6178C60A4687}"/>
              </a:ext>
            </a:extLst>
          </p:cNvPr>
          <p:cNvSpPr>
            <a:spLocks noGrp="1"/>
          </p:cNvSpPr>
          <p:nvPr>
            <p:ph type="sldNum" sz="quarter" idx="12"/>
          </p:nvPr>
        </p:nvSpPr>
        <p:spPr/>
        <p:txBody>
          <a:bodyPr/>
          <a:lstStyle/>
          <a:p>
            <a:fld id="{03DC2DEF-D2FE-4B45-ABA4-9F153FD1C98A}" type="slidenum">
              <a:rPr lang="en-US" smtClean="0"/>
              <a:pPr/>
              <a:t>17</a:t>
            </a:fld>
            <a:endParaRPr lang="en-US" dirty="0"/>
          </a:p>
        </p:txBody>
      </p:sp>
      <p:pic>
        <p:nvPicPr>
          <p:cNvPr id="9" name="Picture 8">
            <a:extLst>
              <a:ext uri="{FF2B5EF4-FFF2-40B4-BE49-F238E27FC236}">
                <a16:creationId xmlns:a16="http://schemas.microsoft.com/office/drawing/2014/main" id="{1F6861DC-DB5F-4FB1-9C0B-9CBC047D1AC4}"/>
              </a:ext>
            </a:extLst>
          </p:cNvPr>
          <p:cNvPicPr>
            <a:picLocks noChangeAspect="1"/>
          </p:cNvPicPr>
          <p:nvPr/>
        </p:nvPicPr>
        <p:blipFill>
          <a:blip r:embed="rId2"/>
          <a:stretch>
            <a:fillRect/>
          </a:stretch>
        </p:blipFill>
        <p:spPr>
          <a:xfrm>
            <a:off x="1" y="1819415"/>
            <a:ext cx="4093028" cy="2743876"/>
          </a:xfrm>
          <a:prstGeom prst="rect">
            <a:avLst/>
          </a:prstGeom>
        </p:spPr>
      </p:pic>
    </p:spTree>
    <p:extLst>
      <p:ext uri="{BB962C8B-B14F-4D97-AF65-F5344CB8AC3E}">
        <p14:creationId xmlns:p14="http://schemas.microsoft.com/office/powerpoint/2010/main" val="217217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7BF-5823-47D2-AA9D-D4CFED80697F}"/>
              </a:ext>
            </a:extLst>
          </p:cNvPr>
          <p:cNvSpPr>
            <a:spLocks noGrp="1"/>
          </p:cNvSpPr>
          <p:nvPr>
            <p:ph type="title"/>
          </p:nvPr>
        </p:nvSpPr>
        <p:spPr>
          <a:xfrm>
            <a:off x="4421172" y="394736"/>
            <a:ext cx="6985261" cy="720515"/>
          </a:xfrm>
        </p:spPr>
        <p:txBody>
          <a:bodyPr/>
          <a:lstStyle/>
          <a:p>
            <a:r>
              <a:rPr lang="en-US" dirty="0"/>
              <a:t>Communication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1BF9C521-E4E0-46F3-A01B-DB31499F8A1C}"/>
              </a:ext>
            </a:extLst>
          </p:cNvPr>
          <p:cNvSpPr>
            <a:spLocks noGrp="1"/>
          </p:cNvSpPr>
          <p:nvPr>
            <p:ph idx="1"/>
          </p:nvPr>
        </p:nvSpPr>
        <p:spPr>
          <a:xfrm>
            <a:off x="4181983" y="1484865"/>
            <a:ext cx="7847588" cy="4978399"/>
          </a:xfrm>
        </p:spPr>
        <p:txBody>
          <a:bodyPr/>
          <a:lstStyle/>
          <a:p>
            <a:pPr>
              <a:lnSpc>
                <a:spcPct val="120000"/>
              </a:lnSpc>
              <a:buClr>
                <a:schemeClr val="accent1"/>
              </a:buClr>
              <a:buFont typeface="Wingdings" panose="05000000000000000000" pitchFamily="2" charset="2"/>
              <a:buChar char="Ø"/>
            </a:pPr>
            <a:r>
              <a:rPr lang="en-US" dirty="0"/>
              <a:t>Effective communication</a:t>
            </a:r>
          </a:p>
          <a:p>
            <a:pPr marL="0" indent="0">
              <a:lnSpc>
                <a:spcPct val="120000"/>
              </a:lnSpc>
              <a:buClr>
                <a:schemeClr val="accent1"/>
              </a:buClr>
              <a:buNone/>
            </a:pPr>
            <a:r>
              <a:rPr lang="en-US" dirty="0"/>
              <a:t>So how can we communicate effectively? When delivering a message, you need to take into account the context. In what context is the message being delivered? Professional, academic or social.</a:t>
            </a:r>
          </a:p>
          <a:p>
            <a:pPr marL="0" indent="0">
              <a:lnSpc>
                <a:spcPct val="120000"/>
              </a:lnSpc>
              <a:buClr>
                <a:schemeClr val="accent1"/>
              </a:buClr>
              <a:buNone/>
            </a:pPr>
            <a:r>
              <a:rPr lang="en-US" dirty="0"/>
              <a:t>The mode of delivery should reflect the context along with the choice of words.</a:t>
            </a:r>
            <a:endParaRPr lang="en-NG" dirty="0"/>
          </a:p>
          <a:p>
            <a:endParaRPr lang="en-NG" dirty="0"/>
          </a:p>
        </p:txBody>
      </p:sp>
      <p:sp>
        <p:nvSpPr>
          <p:cNvPr id="4" name="Slide Number Placeholder 3">
            <a:extLst>
              <a:ext uri="{FF2B5EF4-FFF2-40B4-BE49-F238E27FC236}">
                <a16:creationId xmlns:a16="http://schemas.microsoft.com/office/drawing/2014/main" id="{9DC63B5A-721E-42A7-B37A-CF32675CF4AD}"/>
              </a:ext>
            </a:extLst>
          </p:cNvPr>
          <p:cNvSpPr>
            <a:spLocks noGrp="1"/>
          </p:cNvSpPr>
          <p:nvPr>
            <p:ph type="sldNum" sz="quarter" idx="12"/>
          </p:nvPr>
        </p:nvSpPr>
        <p:spPr/>
        <p:txBody>
          <a:bodyPr/>
          <a:lstStyle/>
          <a:p>
            <a:fld id="{03DC2DEF-D2FE-4B45-ABA4-9F153FD1C98A}" type="slidenum">
              <a:rPr lang="en-US" smtClean="0"/>
              <a:pPr/>
              <a:t>18</a:t>
            </a:fld>
            <a:endParaRPr lang="en-US" dirty="0"/>
          </a:p>
        </p:txBody>
      </p:sp>
      <p:pic>
        <p:nvPicPr>
          <p:cNvPr id="6" name="Picture 5">
            <a:extLst>
              <a:ext uri="{FF2B5EF4-FFF2-40B4-BE49-F238E27FC236}">
                <a16:creationId xmlns:a16="http://schemas.microsoft.com/office/drawing/2014/main" id="{88DE212D-D3FD-47DC-9199-42D44196E6D0}"/>
              </a:ext>
            </a:extLst>
          </p:cNvPr>
          <p:cNvPicPr>
            <a:picLocks noChangeAspect="1"/>
          </p:cNvPicPr>
          <p:nvPr/>
        </p:nvPicPr>
        <p:blipFill rotWithShape="1">
          <a:blip r:embed="rId2"/>
          <a:srcRect t="6070"/>
          <a:stretch/>
        </p:blipFill>
        <p:spPr>
          <a:xfrm>
            <a:off x="1" y="1820091"/>
            <a:ext cx="4093028" cy="2760618"/>
          </a:xfrm>
          <a:prstGeom prst="rect">
            <a:avLst/>
          </a:prstGeom>
        </p:spPr>
      </p:pic>
    </p:spTree>
    <p:extLst>
      <p:ext uri="{BB962C8B-B14F-4D97-AF65-F5344CB8AC3E}">
        <p14:creationId xmlns:p14="http://schemas.microsoft.com/office/powerpoint/2010/main" val="250694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7BF-5823-47D2-AA9D-D4CFED80697F}"/>
              </a:ext>
            </a:extLst>
          </p:cNvPr>
          <p:cNvSpPr>
            <a:spLocks noGrp="1"/>
          </p:cNvSpPr>
          <p:nvPr>
            <p:ph type="title"/>
          </p:nvPr>
        </p:nvSpPr>
        <p:spPr>
          <a:xfrm>
            <a:off x="4421172" y="235364"/>
            <a:ext cx="6985261" cy="720515"/>
          </a:xfrm>
        </p:spPr>
        <p:txBody>
          <a:bodyPr/>
          <a:lstStyle/>
          <a:p>
            <a:r>
              <a:rPr lang="en-US" dirty="0"/>
              <a:t>Communication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1BF9C521-E4E0-46F3-A01B-DB31499F8A1C}"/>
              </a:ext>
            </a:extLst>
          </p:cNvPr>
          <p:cNvSpPr>
            <a:spLocks noGrp="1"/>
          </p:cNvSpPr>
          <p:nvPr>
            <p:ph idx="1"/>
          </p:nvPr>
        </p:nvSpPr>
        <p:spPr>
          <a:xfrm>
            <a:off x="4194494" y="1106215"/>
            <a:ext cx="7847588" cy="5749721"/>
          </a:xfrm>
        </p:spPr>
        <p:txBody>
          <a:bodyPr>
            <a:normAutofit fontScale="92500" lnSpcReduction="20000"/>
          </a:bodyPr>
          <a:lstStyle/>
          <a:p>
            <a:pPr>
              <a:lnSpc>
                <a:spcPct val="100000"/>
              </a:lnSpc>
              <a:buClr>
                <a:schemeClr val="accent1"/>
              </a:buClr>
              <a:buFont typeface="Wingdings" panose="05000000000000000000" pitchFamily="2" charset="2"/>
              <a:buChar char="Ø"/>
            </a:pPr>
            <a:r>
              <a:rPr lang="en-US" dirty="0"/>
              <a:t>In addition, to avoid any confusion use the 7Cs of communication</a:t>
            </a:r>
            <a:endParaRPr lang="en-NG" dirty="0"/>
          </a:p>
          <a:p>
            <a:pPr marL="457200" indent="-457200">
              <a:lnSpc>
                <a:spcPct val="100000"/>
              </a:lnSpc>
              <a:buFont typeface="+mj-lt"/>
              <a:buAutoNum type="arabicParenR"/>
            </a:pPr>
            <a:endParaRPr lang="en-US" b="1" dirty="0"/>
          </a:p>
          <a:p>
            <a:pPr>
              <a:lnSpc>
                <a:spcPct val="100000"/>
              </a:lnSpc>
              <a:buClr>
                <a:schemeClr val="accent1"/>
              </a:buClr>
              <a:buFont typeface="Wingdings" panose="05000000000000000000" pitchFamily="2" charset="2"/>
              <a:buChar char="ü"/>
            </a:pPr>
            <a:r>
              <a:rPr lang="en-US" b="1" dirty="0"/>
              <a:t>Clear: </a:t>
            </a:r>
            <a:r>
              <a:rPr lang="en-US" dirty="0"/>
              <a:t>Ensure the aim and purpose of your message is clear</a:t>
            </a:r>
            <a:r>
              <a:rPr lang="en-NG" dirty="0"/>
              <a:t> </a:t>
            </a:r>
            <a:r>
              <a:rPr lang="en-US" dirty="0"/>
              <a:t>from the outset of your written or verbal communication.</a:t>
            </a:r>
            <a:endParaRPr lang="en-NG" dirty="0"/>
          </a:p>
          <a:p>
            <a:pPr>
              <a:lnSpc>
                <a:spcPct val="100000"/>
              </a:lnSpc>
              <a:buClr>
                <a:schemeClr val="accent1"/>
              </a:buClr>
              <a:buFont typeface="Wingdings" panose="05000000000000000000" pitchFamily="2" charset="2"/>
              <a:buChar char="ü"/>
            </a:pPr>
            <a:r>
              <a:rPr lang="en-US" b="1" dirty="0"/>
              <a:t>Concise: </a:t>
            </a:r>
            <a:r>
              <a:rPr lang="en-US" dirty="0"/>
              <a:t>Less is more when communicating so be brief and targeted.</a:t>
            </a:r>
            <a:endParaRPr lang="en-NG" dirty="0"/>
          </a:p>
          <a:p>
            <a:pPr>
              <a:lnSpc>
                <a:spcPct val="100000"/>
              </a:lnSpc>
              <a:buClr>
                <a:schemeClr val="accent1"/>
              </a:buClr>
              <a:buFont typeface="Wingdings" panose="05000000000000000000" pitchFamily="2" charset="2"/>
              <a:buChar char="ü"/>
            </a:pPr>
            <a:r>
              <a:rPr lang="en-US" b="1" dirty="0"/>
              <a:t>Concrete: </a:t>
            </a:r>
            <a:r>
              <a:rPr lang="en-US" dirty="0"/>
              <a:t>Be focused in your communication and ensure that you are specific, factual and provide the required level of detail.</a:t>
            </a:r>
          </a:p>
          <a:p>
            <a:pPr>
              <a:lnSpc>
                <a:spcPct val="100000"/>
              </a:lnSpc>
              <a:buClr>
                <a:schemeClr val="accent1"/>
              </a:buClr>
              <a:buFont typeface="Wingdings" panose="05000000000000000000" pitchFamily="2" charset="2"/>
              <a:buChar char="ü"/>
            </a:pPr>
            <a:r>
              <a:rPr lang="en-US" b="1" dirty="0"/>
              <a:t>Correct: </a:t>
            </a:r>
            <a:r>
              <a:rPr lang="en-US" dirty="0"/>
              <a:t>Ensure that your spelling, facts and grammar are correct. Also ensure that the tone, language and choice of words fit the context.</a:t>
            </a:r>
            <a:endParaRPr lang="en-NG" dirty="0"/>
          </a:p>
          <a:p>
            <a:pPr>
              <a:lnSpc>
                <a:spcPct val="100000"/>
              </a:lnSpc>
              <a:buClr>
                <a:schemeClr val="accent1"/>
              </a:buClr>
              <a:buFont typeface="Wingdings" panose="05000000000000000000" pitchFamily="2" charset="2"/>
              <a:buChar char="ü"/>
            </a:pPr>
            <a:r>
              <a:rPr lang="en-US" b="1" dirty="0"/>
              <a:t>Coherent: </a:t>
            </a:r>
            <a:r>
              <a:rPr lang="en-US" dirty="0"/>
              <a:t>Reread your message to ensure that it is logical and your ideas flow smoothly.</a:t>
            </a:r>
            <a:endParaRPr lang="en-NG" dirty="0"/>
          </a:p>
          <a:p>
            <a:pPr>
              <a:lnSpc>
                <a:spcPct val="100000"/>
              </a:lnSpc>
              <a:buClr>
                <a:schemeClr val="accent1"/>
              </a:buClr>
              <a:buFont typeface="Wingdings" panose="05000000000000000000" pitchFamily="2" charset="2"/>
              <a:buChar char="ü"/>
            </a:pPr>
            <a:r>
              <a:rPr lang="en-US" b="1" dirty="0"/>
              <a:t>Complete: </a:t>
            </a:r>
            <a:r>
              <a:rPr lang="en-US" dirty="0"/>
              <a:t>Ensure your communication contains the necessary information required by the receiver to respond.</a:t>
            </a:r>
            <a:endParaRPr lang="en-NG" dirty="0"/>
          </a:p>
          <a:p>
            <a:pPr>
              <a:lnSpc>
                <a:spcPct val="100000"/>
              </a:lnSpc>
              <a:buClr>
                <a:schemeClr val="accent1"/>
              </a:buClr>
              <a:buFont typeface="Wingdings" panose="05000000000000000000" pitchFamily="2" charset="2"/>
              <a:buChar char="ü"/>
            </a:pPr>
            <a:r>
              <a:rPr lang="en-US" b="1" dirty="0"/>
              <a:t>Courteous: </a:t>
            </a:r>
            <a:r>
              <a:rPr lang="en-US" dirty="0"/>
              <a:t>Ensure that you address the recipient politely and appropriately.</a:t>
            </a:r>
            <a:endParaRPr lang="en-NG" dirty="0"/>
          </a:p>
          <a:p>
            <a:pPr>
              <a:lnSpc>
                <a:spcPct val="100000"/>
              </a:lnSpc>
              <a:buClr>
                <a:schemeClr val="accent1"/>
              </a:buClr>
              <a:buFont typeface="Wingdings" panose="05000000000000000000" pitchFamily="2" charset="2"/>
              <a:buChar char="ü"/>
            </a:pPr>
            <a:endParaRPr lang="en-US" dirty="0"/>
          </a:p>
          <a:p>
            <a:endParaRPr lang="en-NG" dirty="0"/>
          </a:p>
        </p:txBody>
      </p:sp>
      <p:sp>
        <p:nvSpPr>
          <p:cNvPr id="4" name="Slide Number Placeholder 3">
            <a:extLst>
              <a:ext uri="{FF2B5EF4-FFF2-40B4-BE49-F238E27FC236}">
                <a16:creationId xmlns:a16="http://schemas.microsoft.com/office/drawing/2014/main" id="{9DC63B5A-721E-42A7-B37A-CF32675CF4AD}"/>
              </a:ext>
            </a:extLst>
          </p:cNvPr>
          <p:cNvSpPr>
            <a:spLocks noGrp="1"/>
          </p:cNvSpPr>
          <p:nvPr>
            <p:ph type="sldNum" sz="quarter" idx="12"/>
          </p:nvPr>
        </p:nvSpPr>
        <p:spPr/>
        <p:txBody>
          <a:bodyPr/>
          <a:lstStyle/>
          <a:p>
            <a:fld id="{03DC2DEF-D2FE-4B45-ABA4-9F153FD1C98A}" type="slidenum">
              <a:rPr lang="en-US" smtClean="0"/>
              <a:pPr/>
              <a:t>19</a:t>
            </a:fld>
            <a:endParaRPr lang="en-US" dirty="0"/>
          </a:p>
        </p:txBody>
      </p:sp>
      <p:pic>
        <p:nvPicPr>
          <p:cNvPr id="6" name="Picture 5">
            <a:extLst>
              <a:ext uri="{FF2B5EF4-FFF2-40B4-BE49-F238E27FC236}">
                <a16:creationId xmlns:a16="http://schemas.microsoft.com/office/drawing/2014/main" id="{76B99921-F149-44F1-9D65-568CC9D08221}"/>
              </a:ext>
            </a:extLst>
          </p:cNvPr>
          <p:cNvPicPr>
            <a:picLocks noChangeAspect="1"/>
          </p:cNvPicPr>
          <p:nvPr/>
        </p:nvPicPr>
        <p:blipFill>
          <a:blip r:embed="rId2"/>
          <a:stretch>
            <a:fillRect/>
          </a:stretch>
        </p:blipFill>
        <p:spPr>
          <a:xfrm>
            <a:off x="0" y="1783489"/>
            <a:ext cx="4073714" cy="3058478"/>
          </a:xfrm>
          <a:prstGeom prst="rect">
            <a:avLst/>
          </a:prstGeom>
        </p:spPr>
      </p:pic>
    </p:spTree>
    <p:extLst>
      <p:ext uri="{BB962C8B-B14F-4D97-AF65-F5344CB8AC3E}">
        <p14:creationId xmlns:p14="http://schemas.microsoft.com/office/powerpoint/2010/main" val="202335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4081463" y="617699"/>
            <a:ext cx="8105775" cy="724330"/>
          </a:xfrm>
        </p:spPr>
        <p:txBody>
          <a:bodyPr/>
          <a:lstStyle/>
          <a:p>
            <a:r>
              <a:rPr lang="en-NG" dirty="0"/>
              <a:t>INTRODUCTION</a:t>
            </a:r>
            <a:endParaRPr lang="en-US" dirty="0"/>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4181476" y="1785257"/>
            <a:ext cx="7905750" cy="4634594"/>
          </a:xfrm>
        </p:spPr>
        <p:txBody>
          <a:bodyPr>
            <a:normAutofit fontScale="92500" lnSpcReduction="10000"/>
          </a:bodyPr>
          <a:lstStyle/>
          <a:p>
            <a:pPr algn="just">
              <a:lnSpc>
                <a:spcPct val="150000"/>
              </a:lnSpc>
              <a:buClr>
                <a:schemeClr val="accent1"/>
              </a:buClr>
              <a:buFont typeface="Wingdings" panose="05000000000000000000" pitchFamily="2" charset="2"/>
              <a:buChar char="Ø"/>
            </a:pPr>
            <a:r>
              <a:rPr lang="en-US" dirty="0"/>
              <a:t>Every year 600,000 students in the Nigeria graduate</a:t>
            </a:r>
            <a:r>
              <a:rPr lang="en-NG" dirty="0"/>
              <a:t> </a:t>
            </a:r>
            <a:r>
              <a:rPr lang="en-US" dirty="0"/>
              <a:t>with a degree: what makes you stand out?</a:t>
            </a:r>
          </a:p>
          <a:p>
            <a:pPr algn="just">
              <a:lnSpc>
                <a:spcPct val="150000"/>
              </a:lnSpc>
              <a:buClr>
                <a:schemeClr val="accent1"/>
              </a:buClr>
              <a:buFont typeface="Wingdings" panose="05000000000000000000" pitchFamily="2" charset="2"/>
              <a:buChar char="Ø"/>
            </a:pPr>
            <a:endParaRPr lang="en-US" dirty="0"/>
          </a:p>
          <a:p>
            <a:pPr algn="just">
              <a:lnSpc>
                <a:spcPct val="150000"/>
              </a:lnSpc>
              <a:buClr>
                <a:schemeClr val="accent1"/>
              </a:buClr>
              <a:buFont typeface="Wingdings" panose="05000000000000000000" pitchFamily="2" charset="2"/>
              <a:buChar char="Ø"/>
            </a:pPr>
            <a:r>
              <a:rPr lang="en-US" dirty="0"/>
              <a:t>Whether you are studying for an English, history, business or</a:t>
            </a:r>
            <a:r>
              <a:rPr lang="en-NG" dirty="0"/>
              <a:t> </a:t>
            </a:r>
            <a:r>
              <a:rPr lang="en-US" dirty="0"/>
              <a:t>engineering degree, the one thing you will all have in common is</a:t>
            </a:r>
            <a:r>
              <a:rPr lang="en-NG" dirty="0"/>
              <a:t> </a:t>
            </a:r>
            <a:r>
              <a:rPr lang="en-US" dirty="0"/>
              <a:t>the fact that you all need to know how to market yourself If your goal is to secure employment at the end of your degree or to start your own business, you will need to be able to convince a potential employer or investor that you are the perfect candidate.</a:t>
            </a:r>
            <a:r>
              <a:rPr lang="en-NG" dirty="0"/>
              <a:t> </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2</a:t>
            </a:fld>
            <a:endParaRPr lang="en-US" dirty="0"/>
          </a:p>
        </p:txBody>
      </p:sp>
      <p:pic>
        <p:nvPicPr>
          <p:cNvPr id="8" name="Picture 7">
            <a:extLst>
              <a:ext uri="{FF2B5EF4-FFF2-40B4-BE49-F238E27FC236}">
                <a16:creationId xmlns:a16="http://schemas.microsoft.com/office/drawing/2014/main" id="{A8C5B66B-30F4-40D2-8372-3280F9860C9B}"/>
              </a:ext>
            </a:extLst>
          </p:cNvPr>
          <p:cNvPicPr>
            <a:picLocks noChangeAspect="1"/>
          </p:cNvPicPr>
          <p:nvPr/>
        </p:nvPicPr>
        <p:blipFill>
          <a:blip r:embed="rId2"/>
          <a:stretch>
            <a:fillRect/>
          </a:stretch>
        </p:blipFill>
        <p:spPr>
          <a:xfrm>
            <a:off x="0" y="1849049"/>
            <a:ext cx="4086225" cy="2681585"/>
          </a:xfrm>
          <a:prstGeom prst="rect">
            <a:avLst/>
          </a:prstGeom>
        </p:spPr>
      </p:pic>
    </p:spTree>
    <p:extLst>
      <p:ext uri="{BB962C8B-B14F-4D97-AF65-F5344CB8AC3E}">
        <p14:creationId xmlns:p14="http://schemas.microsoft.com/office/powerpoint/2010/main" val="130031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BE16-DBF3-4445-B38D-A967884C75F4}"/>
              </a:ext>
            </a:extLst>
          </p:cNvPr>
          <p:cNvSpPr>
            <a:spLocks noGrp="1"/>
          </p:cNvSpPr>
          <p:nvPr>
            <p:ph type="title"/>
          </p:nvPr>
        </p:nvSpPr>
        <p:spPr>
          <a:xfrm>
            <a:off x="5024486" y="357284"/>
            <a:ext cx="6985261" cy="595191"/>
          </a:xfrm>
        </p:spPr>
        <p:txBody>
          <a:bodyPr/>
          <a:lstStyle/>
          <a:p>
            <a:r>
              <a:rPr lang="en-US" dirty="0"/>
              <a:t>Application of IT</a:t>
            </a:r>
            <a:endParaRPr lang="en-NG" dirty="0"/>
          </a:p>
        </p:txBody>
      </p:sp>
      <p:sp>
        <p:nvSpPr>
          <p:cNvPr id="3" name="Content Placeholder 2">
            <a:extLst>
              <a:ext uri="{FF2B5EF4-FFF2-40B4-BE49-F238E27FC236}">
                <a16:creationId xmlns:a16="http://schemas.microsoft.com/office/drawing/2014/main" id="{E0EDC318-D2AC-43FC-914F-01399298BB81}"/>
              </a:ext>
            </a:extLst>
          </p:cNvPr>
          <p:cNvSpPr>
            <a:spLocks noGrp="1"/>
          </p:cNvSpPr>
          <p:nvPr>
            <p:ph idx="1"/>
          </p:nvPr>
        </p:nvSpPr>
        <p:spPr>
          <a:xfrm>
            <a:off x="4162159" y="1085850"/>
            <a:ext cx="7729803" cy="5414865"/>
          </a:xfrm>
        </p:spPr>
        <p:txBody>
          <a:bodyPr>
            <a:normAutofit/>
          </a:bodyPr>
          <a:lstStyle/>
          <a:p>
            <a:pPr>
              <a:buClr>
                <a:schemeClr val="accent1"/>
              </a:buClr>
              <a:buFont typeface="Wingdings" panose="05000000000000000000" pitchFamily="2" charset="2"/>
              <a:buChar char="Ø"/>
            </a:pPr>
            <a:r>
              <a:rPr lang="en-US" dirty="0"/>
              <a:t>Technology is transforming, disrupting and reshaping all industries. </a:t>
            </a:r>
          </a:p>
          <a:p>
            <a:pPr marL="0" indent="0">
              <a:buClr>
                <a:schemeClr val="accent1"/>
              </a:buClr>
              <a:buNone/>
            </a:pPr>
            <a:r>
              <a:rPr lang="en-US" dirty="0"/>
              <a:t>No organisation is insulated from the rapid changes taking place within the technology sector, but it’s the resounding ripples and waves that affect all industries as well. </a:t>
            </a:r>
          </a:p>
          <a:p>
            <a:pPr>
              <a:buClr>
                <a:schemeClr val="accent1"/>
              </a:buClr>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04ED0D54-2DD2-49F7-B584-B79BC0EFA55C}"/>
              </a:ext>
            </a:extLst>
          </p:cNvPr>
          <p:cNvSpPr>
            <a:spLocks noGrp="1"/>
          </p:cNvSpPr>
          <p:nvPr>
            <p:ph type="sldNum" sz="quarter" idx="12"/>
          </p:nvPr>
        </p:nvSpPr>
        <p:spPr/>
        <p:txBody>
          <a:bodyPr/>
          <a:lstStyle/>
          <a:p>
            <a:fld id="{03DC2DEF-D2FE-4B45-ABA4-9F153FD1C98A}" type="slidenum">
              <a:rPr lang="en-US" smtClean="0"/>
              <a:pPr/>
              <a:t>20</a:t>
            </a:fld>
            <a:endParaRPr lang="en-US" dirty="0"/>
          </a:p>
        </p:txBody>
      </p:sp>
      <p:pic>
        <p:nvPicPr>
          <p:cNvPr id="6" name="Picture 5">
            <a:extLst>
              <a:ext uri="{FF2B5EF4-FFF2-40B4-BE49-F238E27FC236}">
                <a16:creationId xmlns:a16="http://schemas.microsoft.com/office/drawing/2014/main" id="{AF41A536-AF32-4538-9CE6-46D2F9950329}"/>
              </a:ext>
            </a:extLst>
          </p:cNvPr>
          <p:cNvPicPr>
            <a:picLocks noChangeAspect="1"/>
          </p:cNvPicPr>
          <p:nvPr/>
        </p:nvPicPr>
        <p:blipFill>
          <a:blip r:embed="rId2"/>
          <a:stretch>
            <a:fillRect/>
          </a:stretch>
        </p:blipFill>
        <p:spPr>
          <a:xfrm>
            <a:off x="0" y="1808058"/>
            <a:ext cx="4067175" cy="2737816"/>
          </a:xfrm>
          <a:prstGeom prst="rect">
            <a:avLst/>
          </a:prstGeom>
        </p:spPr>
      </p:pic>
    </p:spTree>
    <p:extLst>
      <p:ext uri="{BB962C8B-B14F-4D97-AF65-F5344CB8AC3E}">
        <p14:creationId xmlns:p14="http://schemas.microsoft.com/office/powerpoint/2010/main" val="164586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DC318-D2AC-43FC-914F-01399298BB81}"/>
              </a:ext>
            </a:extLst>
          </p:cNvPr>
          <p:cNvSpPr>
            <a:spLocks noGrp="1"/>
          </p:cNvSpPr>
          <p:nvPr>
            <p:ph idx="1"/>
          </p:nvPr>
        </p:nvSpPr>
        <p:spPr>
          <a:xfrm>
            <a:off x="4162159" y="1085850"/>
            <a:ext cx="7729803" cy="5414865"/>
          </a:xfrm>
        </p:spPr>
        <p:txBody>
          <a:bodyPr>
            <a:normAutofit lnSpcReduction="10000"/>
          </a:bodyPr>
          <a:lstStyle/>
          <a:p>
            <a:pPr>
              <a:buClr>
                <a:schemeClr val="accent1"/>
              </a:buClr>
              <a:buFont typeface="Wingdings" panose="05000000000000000000" pitchFamily="2" charset="2"/>
              <a:buChar char="Ø"/>
            </a:pPr>
            <a:r>
              <a:rPr lang="en-US" dirty="0"/>
              <a:t>The dramatic advances in technology are causing industries to question their purpose in the future. An example of this is the retail banking sector.</a:t>
            </a:r>
            <a:endParaRPr lang="en-NG" dirty="0"/>
          </a:p>
          <a:p>
            <a:pPr marL="0" indent="0">
              <a:buNone/>
            </a:pPr>
            <a:r>
              <a:rPr lang="en-US" dirty="0"/>
              <a:t>There are so many different ways that you can make payments these days; you can pay by email, by </a:t>
            </a:r>
            <a:r>
              <a:rPr lang="en-US" dirty="0" err="1"/>
              <a:t>Paypal</a:t>
            </a:r>
            <a:r>
              <a:rPr lang="en-US" dirty="0"/>
              <a:t> and you can pay by your mobile phone, but all of that relies on the same plumbing and predominately it’s the banks that provide that plumbing. Right now it’s of value to us but I think we are in danger of just becoming the plumbing.’ (Mortimer, 2015).</a:t>
            </a:r>
            <a:endParaRPr lang="en-NG" dirty="0"/>
          </a:p>
        </p:txBody>
      </p:sp>
      <p:sp>
        <p:nvSpPr>
          <p:cNvPr id="4" name="Slide Number Placeholder 3">
            <a:extLst>
              <a:ext uri="{FF2B5EF4-FFF2-40B4-BE49-F238E27FC236}">
                <a16:creationId xmlns:a16="http://schemas.microsoft.com/office/drawing/2014/main" id="{04ED0D54-2DD2-49F7-B584-B79BC0EFA55C}"/>
              </a:ext>
            </a:extLst>
          </p:cNvPr>
          <p:cNvSpPr>
            <a:spLocks noGrp="1"/>
          </p:cNvSpPr>
          <p:nvPr>
            <p:ph type="sldNum" sz="quarter" idx="12"/>
          </p:nvPr>
        </p:nvSpPr>
        <p:spPr/>
        <p:txBody>
          <a:bodyPr/>
          <a:lstStyle/>
          <a:p>
            <a:fld id="{03DC2DEF-D2FE-4B45-ABA4-9F153FD1C98A}" type="slidenum">
              <a:rPr lang="en-US" smtClean="0"/>
              <a:pPr/>
              <a:t>21</a:t>
            </a:fld>
            <a:endParaRPr lang="en-US" dirty="0"/>
          </a:p>
        </p:txBody>
      </p:sp>
      <p:pic>
        <p:nvPicPr>
          <p:cNvPr id="6" name="Picture 5">
            <a:extLst>
              <a:ext uri="{FF2B5EF4-FFF2-40B4-BE49-F238E27FC236}">
                <a16:creationId xmlns:a16="http://schemas.microsoft.com/office/drawing/2014/main" id="{CE83DE38-996D-4F9D-93C7-BE86F0BC53D1}"/>
              </a:ext>
            </a:extLst>
          </p:cNvPr>
          <p:cNvPicPr>
            <a:picLocks noChangeAspect="1"/>
          </p:cNvPicPr>
          <p:nvPr/>
        </p:nvPicPr>
        <p:blipFill>
          <a:blip r:embed="rId2"/>
          <a:stretch>
            <a:fillRect/>
          </a:stretch>
        </p:blipFill>
        <p:spPr>
          <a:xfrm>
            <a:off x="0" y="1808058"/>
            <a:ext cx="4067175" cy="2737816"/>
          </a:xfrm>
          <a:prstGeom prst="rect">
            <a:avLst/>
          </a:prstGeom>
        </p:spPr>
      </p:pic>
      <p:sp>
        <p:nvSpPr>
          <p:cNvPr id="7" name="Title 1">
            <a:extLst>
              <a:ext uri="{FF2B5EF4-FFF2-40B4-BE49-F238E27FC236}">
                <a16:creationId xmlns:a16="http://schemas.microsoft.com/office/drawing/2014/main" id="{0088FC5E-F35E-4D00-A921-0B3C1FCFD60E}"/>
              </a:ext>
            </a:extLst>
          </p:cNvPr>
          <p:cNvSpPr txBox="1">
            <a:spLocks/>
          </p:cNvSpPr>
          <p:nvPr/>
        </p:nvSpPr>
        <p:spPr>
          <a:xfrm>
            <a:off x="5002714" y="357285"/>
            <a:ext cx="6985261" cy="5951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a:t>Application of IT </a:t>
            </a:r>
            <a:r>
              <a:rPr lang="en-US" dirty="0" err="1"/>
              <a:t>Cont</a:t>
            </a:r>
            <a:r>
              <a:rPr lang="en-US" dirty="0"/>
              <a:t>…</a:t>
            </a:r>
            <a:endParaRPr lang="en-NG" dirty="0"/>
          </a:p>
        </p:txBody>
      </p:sp>
    </p:spTree>
    <p:extLst>
      <p:ext uri="{BB962C8B-B14F-4D97-AF65-F5344CB8AC3E}">
        <p14:creationId xmlns:p14="http://schemas.microsoft.com/office/powerpoint/2010/main" val="230367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BE16-DBF3-4445-B38D-A967884C75F4}"/>
              </a:ext>
            </a:extLst>
          </p:cNvPr>
          <p:cNvSpPr>
            <a:spLocks noGrp="1"/>
          </p:cNvSpPr>
          <p:nvPr>
            <p:ph type="title"/>
          </p:nvPr>
        </p:nvSpPr>
        <p:spPr>
          <a:xfrm>
            <a:off x="5024486" y="357284"/>
            <a:ext cx="6985261" cy="595191"/>
          </a:xfrm>
        </p:spPr>
        <p:txBody>
          <a:bodyPr/>
          <a:lstStyle/>
          <a:p>
            <a:r>
              <a:rPr lang="en-US" dirty="0"/>
              <a:t>Application of IT.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E0EDC318-D2AC-43FC-914F-01399298BB81}"/>
              </a:ext>
            </a:extLst>
          </p:cNvPr>
          <p:cNvSpPr>
            <a:spLocks noGrp="1"/>
          </p:cNvSpPr>
          <p:nvPr>
            <p:ph idx="1"/>
          </p:nvPr>
        </p:nvSpPr>
        <p:spPr>
          <a:xfrm>
            <a:off x="4162159" y="1443135"/>
            <a:ext cx="7729803" cy="5414865"/>
          </a:xfrm>
        </p:spPr>
        <p:txBody>
          <a:bodyPr>
            <a:normAutofit/>
          </a:bodyPr>
          <a:lstStyle/>
          <a:p>
            <a:pPr>
              <a:lnSpc>
                <a:spcPct val="110000"/>
              </a:lnSpc>
              <a:buClr>
                <a:schemeClr val="accent1"/>
              </a:buClr>
              <a:buFont typeface="Wingdings" panose="05000000000000000000" pitchFamily="2" charset="2"/>
              <a:buChar char="Ø"/>
            </a:pPr>
            <a:r>
              <a:rPr lang="en-US" dirty="0"/>
              <a:t>Industries are not just facing change, they are facing disruption.</a:t>
            </a:r>
            <a:endParaRPr lang="en-NG" dirty="0"/>
          </a:p>
          <a:p>
            <a:pPr marL="0" indent="0">
              <a:lnSpc>
                <a:spcPct val="110000"/>
              </a:lnSpc>
              <a:buNone/>
            </a:pPr>
            <a:r>
              <a:rPr lang="en-US" dirty="0"/>
              <a:t>As a graduate you will be expected to be an IT savvy. </a:t>
            </a:r>
          </a:p>
          <a:p>
            <a:pPr marL="0" indent="0">
              <a:lnSpc>
                <a:spcPct val="110000"/>
              </a:lnSpc>
              <a:buNone/>
            </a:pPr>
            <a:r>
              <a:rPr lang="en-US" dirty="0"/>
              <a:t>Question how technology could improve your processes or add value to your role. </a:t>
            </a:r>
          </a:p>
          <a:p>
            <a:pPr marL="0" indent="0">
              <a:lnSpc>
                <a:spcPct val="110000"/>
              </a:lnSpc>
              <a:buNone/>
            </a:pPr>
            <a:r>
              <a:rPr lang="en-US" dirty="0"/>
              <a:t>Continually update your IT skills, undertake short courses to learn about new technologies and new ways of performing tasks</a:t>
            </a:r>
            <a:endParaRPr lang="en-NG" dirty="0"/>
          </a:p>
          <a:p>
            <a:endParaRPr lang="en-NG" dirty="0"/>
          </a:p>
        </p:txBody>
      </p:sp>
      <p:sp>
        <p:nvSpPr>
          <p:cNvPr id="4" name="Slide Number Placeholder 3">
            <a:extLst>
              <a:ext uri="{FF2B5EF4-FFF2-40B4-BE49-F238E27FC236}">
                <a16:creationId xmlns:a16="http://schemas.microsoft.com/office/drawing/2014/main" id="{04ED0D54-2DD2-49F7-B584-B79BC0EFA55C}"/>
              </a:ext>
            </a:extLst>
          </p:cNvPr>
          <p:cNvSpPr>
            <a:spLocks noGrp="1"/>
          </p:cNvSpPr>
          <p:nvPr>
            <p:ph type="sldNum" sz="quarter" idx="12"/>
          </p:nvPr>
        </p:nvSpPr>
        <p:spPr/>
        <p:txBody>
          <a:bodyPr/>
          <a:lstStyle/>
          <a:p>
            <a:fld id="{03DC2DEF-D2FE-4B45-ABA4-9F153FD1C98A}" type="slidenum">
              <a:rPr lang="en-US" smtClean="0"/>
              <a:pPr/>
              <a:t>22</a:t>
            </a:fld>
            <a:endParaRPr lang="en-US" dirty="0"/>
          </a:p>
        </p:txBody>
      </p:sp>
      <p:pic>
        <p:nvPicPr>
          <p:cNvPr id="6" name="Picture 5">
            <a:extLst>
              <a:ext uri="{FF2B5EF4-FFF2-40B4-BE49-F238E27FC236}">
                <a16:creationId xmlns:a16="http://schemas.microsoft.com/office/drawing/2014/main" id="{7ACE22B7-19D6-44A2-B9D8-03CA4D6ED87A}"/>
              </a:ext>
            </a:extLst>
          </p:cNvPr>
          <p:cNvPicPr>
            <a:picLocks noChangeAspect="1"/>
          </p:cNvPicPr>
          <p:nvPr/>
        </p:nvPicPr>
        <p:blipFill>
          <a:blip r:embed="rId2"/>
          <a:stretch>
            <a:fillRect/>
          </a:stretch>
        </p:blipFill>
        <p:spPr>
          <a:xfrm>
            <a:off x="0" y="1808058"/>
            <a:ext cx="4067175" cy="2737816"/>
          </a:xfrm>
          <a:prstGeom prst="rect">
            <a:avLst/>
          </a:prstGeom>
        </p:spPr>
      </p:pic>
    </p:spTree>
    <p:extLst>
      <p:ext uri="{BB962C8B-B14F-4D97-AF65-F5344CB8AC3E}">
        <p14:creationId xmlns:p14="http://schemas.microsoft.com/office/powerpoint/2010/main" val="92942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BC4-FB34-45FA-9C1C-F32AF54C7D44}"/>
              </a:ext>
            </a:extLst>
          </p:cNvPr>
          <p:cNvSpPr>
            <a:spLocks noGrp="1"/>
          </p:cNvSpPr>
          <p:nvPr>
            <p:ph type="title"/>
          </p:nvPr>
        </p:nvSpPr>
        <p:spPr>
          <a:xfrm>
            <a:off x="4162159" y="754994"/>
            <a:ext cx="7953640" cy="720515"/>
          </a:xfrm>
        </p:spPr>
        <p:txBody>
          <a:bodyPr/>
          <a:lstStyle/>
          <a:p>
            <a:r>
              <a:rPr lang="en-US" dirty="0"/>
              <a:t>Application Of Numeracy And Data Analysis</a:t>
            </a:r>
            <a:endParaRPr lang="en-NG" dirty="0"/>
          </a:p>
        </p:txBody>
      </p:sp>
      <p:sp>
        <p:nvSpPr>
          <p:cNvPr id="3" name="Content Placeholder 2">
            <a:extLst>
              <a:ext uri="{FF2B5EF4-FFF2-40B4-BE49-F238E27FC236}">
                <a16:creationId xmlns:a16="http://schemas.microsoft.com/office/drawing/2014/main" id="{AFDB086F-9B9B-4BDD-83B2-4FCBF7F4D363}"/>
              </a:ext>
            </a:extLst>
          </p:cNvPr>
          <p:cNvSpPr>
            <a:spLocks noGrp="1"/>
          </p:cNvSpPr>
          <p:nvPr>
            <p:ph idx="1"/>
          </p:nvPr>
        </p:nvSpPr>
        <p:spPr>
          <a:xfrm>
            <a:off x="4162159" y="1603579"/>
            <a:ext cx="7820291" cy="4978399"/>
          </a:xfrm>
        </p:spPr>
        <p:txBody>
          <a:bodyPr>
            <a:normAutofit/>
          </a:bodyPr>
          <a:lstStyle/>
          <a:p>
            <a:pPr>
              <a:buClr>
                <a:schemeClr val="accent1"/>
              </a:buClr>
              <a:buFont typeface="Wingdings" panose="05000000000000000000" pitchFamily="2" charset="2"/>
              <a:buChar char="Ø"/>
            </a:pPr>
            <a:r>
              <a:rPr lang="en-US" dirty="0"/>
              <a:t>How’s your mental mathematics? </a:t>
            </a:r>
          </a:p>
          <a:p>
            <a:pPr>
              <a:buClr>
                <a:schemeClr val="accent1"/>
              </a:buClr>
              <a:buFont typeface="Wingdings" panose="05000000000000000000" pitchFamily="2" charset="2"/>
              <a:buChar char="Ø"/>
            </a:pPr>
            <a:r>
              <a:rPr lang="en-US" dirty="0"/>
              <a:t>Can you analyse data and provide the best course of action? </a:t>
            </a:r>
          </a:p>
          <a:p>
            <a:pPr>
              <a:buClr>
                <a:schemeClr val="accent1"/>
              </a:buClr>
              <a:buFont typeface="Wingdings" panose="05000000000000000000" pitchFamily="2" charset="2"/>
              <a:buChar char="Ø"/>
            </a:pPr>
            <a:r>
              <a:rPr lang="en-US" dirty="0"/>
              <a:t>Are you financially literate? </a:t>
            </a:r>
          </a:p>
          <a:p>
            <a:pPr>
              <a:buClr>
                <a:schemeClr val="accent1"/>
              </a:buClr>
              <a:buFont typeface="Wingdings" panose="05000000000000000000" pitchFamily="2" charset="2"/>
              <a:buChar char="Ø"/>
            </a:pPr>
            <a:r>
              <a:rPr lang="en-US" dirty="0"/>
              <a:t>When was the last time you calculated an average, percentage or fraction? </a:t>
            </a:r>
          </a:p>
          <a:p>
            <a:pPr>
              <a:buClr>
                <a:schemeClr val="accent1"/>
              </a:buClr>
              <a:buFont typeface="Wingdings" panose="05000000000000000000" pitchFamily="2" charset="2"/>
              <a:buChar char="Ø"/>
            </a:pPr>
            <a:endParaRPr lang="en-US" dirty="0"/>
          </a:p>
          <a:p>
            <a:endParaRPr lang="en-NG" dirty="0"/>
          </a:p>
        </p:txBody>
      </p:sp>
      <p:sp>
        <p:nvSpPr>
          <p:cNvPr id="4" name="Slide Number Placeholder 3">
            <a:extLst>
              <a:ext uri="{FF2B5EF4-FFF2-40B4-BE49-F238E27FC236}">
                <a16:creationId xmlns:a16="http://schemas.microsoft.com/office/drawing/2014/main" id="{8F30C968-2CE5-483F-8D71-FF5EE6320794}"/>
              </a:ext>
            </a:extLst>
          </p:cNvPr>
          <p:cNvSpPr>
            <a:spLocks noGrp="1"/>
          </p:cNvSpPr>
          <p:nvPr>
            <p:ph type="sldNum" sz="quarter" idx="12"/>
          </p:nvPr>
        </p:nvSpPr>
        <p:spPr/>
        <p:txBody>
          <a:bodyPr/>
          <a:lstStyle/>
          <a:p>
            <a:fld id="{03DC2DEF-D2FE-4B45-ABA4-9F153FD1C98A}" type="slidenum">
              <a:rPr lang="en-US" smtClean="0"/>
              <a:pPr/>
              <a:t>23</a:t>
            </a:fld>
            <a:endParaRPr lang="en-US" dirty="0"/>
          </a:p>
        </p:txBody>
      </p:sp>
      <p:pic>
        <p:nvPicPr>
          <p:cNvPr id="9" name="Picture 8">
            <a:extLst>
              <a:ext uri="{FF2B5EF4-FFF2-40B4-BE49-F238E27FC236}">
                <a16:creationId xmlns:a16="http://schemas.microsoft.com/office/drawing/2014/main" id="{1C5362C6-40DA-4326-8CAD-19249578A8A6}"/>
              </a:ext>
            </a:extLst>
          </p:cNvPr>
          <p:cNvPicPr>
            <a:picLocks noChangeAspect="1"/>
          </p:cNvPicPr>
          <p:nvPr/>
        </p:nvPicPr>
        <p:blipFill>
          <a:blip r:embed="rId2"/>
          <a:stretch>
            <a:fillRect/>
          </a:stretch>
        </p:blipFill>
        <p:spPr>
          <a:xfrm>
            <a:off x="0" y="1805327"/>
            <a:ext cx="4080012" cy="2740548"/>
          </a:xfrm>
          <a:prstGeom prst="rect">
            <a:avLst/>
          </a:prstGeom>
        </p:spPr>
      </p:pic>
    </p:spTree>
    <p:extLst>
      <p:ext uri="{BB962C8B-B14F-4D97-AF65-F5344CB8AC3E}">
        <p14:creationId xmlns:p14="http://schemas.microsoft.com/office/powerpoint/2010/main" val="3403645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BC4-FB34-45FA-9C1C-F32AF54C7D44}"/>
              </a:ext>
            </a:extLst>
          </p:cNvPr>
          <p:cNvSpPr>
            <a:spLocks noGrp="1"/>
          </p:cNvSpPr>
          <p:nvPr>
            <p:ph type="title"/>
          </p:nvPr>
        </p:nvSpPr>
        <p:spPr>
          <a:xfrm>
            <a:off x="4162160" y="754994"/>
            <a:ext cx="7953640" cy="720515"/>
          </a:xfrm>
        </p:spPr>
        <p:txBody>
          <a:bodyPr/>
          <a:lstStyle/>
          <a:p>
            <a:r>
              <a:rPr lang="en-US" dirty="0"/>
              <a:t>Application Of Numeracy And Data Analysis</a:t>
            </a:r>
            <a:endParaRPr lang="en-NG" dirty="0"/>
          </a:p>
        </p:txBody>
      </p:sp>
      <p:sp>
        <p:nvSpPr>
          <p:cNvPr id="3" name="Content Placeholder 2">
            <a:extLst>
              <a:ext uri="{FF2B5EF4-FFF2-40B4-BE49-F238E27FC236}">
                <a16:creationId xmlns:a16="http://schemas.microsoft.com/office/drawing/2014/main" id="{AFDB086F-9B9B-4BDD-83B2-4FCBF7F4D363}"/>
              </a:ext>
            </a:extLst>
          </p:cNvPr>
          <p:cNvSpPr>
            <a:spLocks noGrp="1"/>
          </p:cNvSpPr>
          <p:nvPr>
            <p:ph idx="1"/>
          </p:nvPr>
        </p:nvSpPr>
        <p:spPr>
          <a:xfrm>
            <a:off x="4162160" y="1539544"/>
            <a:ext cx="7848866" cy="4978399"/>
          </a:xfrm>
        </p:spPr>
        <p:txBody>
          <a:bodyPr>
            <a:normAutofit/>
          </a:bodyPr>
          <a:lstStyle/>
          <a:p>
            <a:pPr>
              <a:buClr>
                <a:schemeClr val="accent1"/>
              </a:buClr>
              <a:buFont typeface="Wingdings" panose="05000000000000000000" pitchFamily="2" charset="2"/>
              <a:buChar char="Ø"/>
            </a:pPr>
            <a:r>
              <a:rPr lang="en-US" dirty="0"/>
              <a:t>Well, all of these </a:t>
            </a:r>
            <a:r>
              <a:rPr lang="en-US" dirty="0" err="1"/>
              <a:t>Maths</a:t>
            </a:r>
            <a:r>
              <a:rPr lang="en-US" dirty="0"/>
              <a:t> elements can and do feature in selection tests and assessment </a:t>
            </a:r>
            <a:r>
              <a:rPr lang="en-US" dirty="0" err="1"/>
              <a:t>centres</a:t>
            </a:r>
            <a:r>
              <a:rPr lang="en-US" dirty="0"/>
              <a:t>. </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Numeracy is like Marmite you either love it or hate it. But either way employers love it. </a:t>
            </a:r>
            <a:endParaRPr lang="en-NG" dirty="0"/>
          </a:p>
          <a:p>
            <a:endParaRPr lang="en-NG" dirty="0"/>
          </a:p>
        </p:txBody>
      </p:sp>
      <p:sp>
        <p:nvSpPr>
          <p:cNvPr id="4" name="Slide Number Placeholder 3">
            <a:extLst>
              <a:ext uri="{FF2B5EF4-FFF2-40B4-BE49-F238E27FC236}">
                <a16:creationId xmlns:a16="http://schemas.microsoft.com/office/drawing/2014/main" id="{8F30C968-2CE5-483F-8D71-FF5EE6320794}"/>
              </a:ext>
            </a:extLst>
          </p:cNvPr>
          <p:cNvSpPr>
            <a:spLocks noGrp="1"/>
          </p:cNvSpPr>
          <p:nvPr>
            <p:ph type="sldNum" sz="quarter" idx="12"/>
          </p:nvPr>
        </p:nvSpPr>
        <p:spPr/>
        <p:txBody>
          <a:bodyPr/>
          <a:lstStyle/>
          <a:p>
            <a:fld id="{03DC2DEF-D2FE-4B45-ABA4-9F153FD1C98A}" type="slidenum">
              <a:rPr lang="en-US" smtClean="0"/>
              <a:pPr/>
              <a:t>24</a:t>
            </a:fld>
            <a:endParaRPr lang="en-US" dirty="0"/>
          </a:p>
        </p:txBody>
      </p:sp>
      <p:pic>
        <p:nvPicPr>
          <p:cNvPr id="8" name="Picture 7">
            <a:extLst>
              <a:ext uri="{FF2B5EF4-FFF2-40B4-BE49-F238E27FC236}">
                <a16:creationId xmlns:a16="http://schemas.microsoft.com/office/drawing/2014/main" id="{0CC8498A-AC23-46F8-A331-DF7E79270080}"/>
              </a:ext>
            </a:extLst>
          </p:cNvPr>
          <p:cNvPicPr>
            <a:picLocks noChangeAspect="1"/>
          </p:cNvPicPr>
          <p:nvPr/>
        </p:nvPicPr>
        <p:blipFill>
          <a:blip r:embed="rId2"/>
          <a:stretch>
            <a:fillRect/>
          </a:stretch>
        </p:blipFill>
        <p:spPr>
          <a:xfrm>
            <a:off x="0" y="1805327"/>
            <a:ext cx="4080012" cy="2740548"/>
          </a:xfrm>
          <a:prstGeom prst="rect">
            <a:avLst/>
          </a:prstGeom>
        </p:spPr>
      </p:pic>
    </p:spTree>
    <p:extLst>
      <p:ext uri="{BB962C8B-B14F-4D97-AF65-F5344CB8AC3E}">
        <p14:creationId xmlns:p14="http://schemas.microsoft.com/office/powerpoint/2010/main" val="3722366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1859-CD5F-452F-ABA4-2427A4B72858}"/>
              </a:ext>
            </a:extLst>
          </p:cNvPr>
          <p:cNvSpPr>
            <a:spLocks noGrp="1"/>
          </p:cNvSpPr>
          <p:nvPr>
            <p:ph type="title"/>
          </p:nvPr>
        </p:nvSpPr>
        <p:spPr>
          <a:xfrm>
            <a:off x="4162159" y="313741"/>
            <a:ext cx="6985261" cy="720515"/>
          </a:xfrm>
        </p:spPr>
        <p:txBody>
          <a:bodyPr/>
          <a:lstStyle/>
          <a:p>
            <a:r>
              <a:rPr lang="en-US" dirty="0"/>
              <a:t>Leadership</a:t>
            </a:r>
            <a:endParaRPr lang="en-NG" dirty="0"/>
          </a:p>
        </p:txBody>
      </p:sp>
      <p:sp>
        <p:nvSpPr>
          <p:cNvPr id="3" name="Content Placeholder 2">
            <a:extLst>
              <a:ext uri="{FF2B5EF4-FFF2-40B4-BE49-F238E27FC236}">
                <a16:creationId xmlns:a16="http://schemas.microsoft.com/office/drawing/2014/main" id="{C96DF484-991D-4046-BE93-A73A681A11D9}"/>
              </a:ext>
            </a:extLst>
          </p:cNvPr>
          <p:cNvSpPr>
            <a:spLocks noGrp="1"/>
          </p:cNvSpPr>
          <p:nvPr>
            <p:ph idx="1"/>
          </p:nvPr>
        </p:nvSpPr>
        <p:spPr>
          <a:xfrm>
            <a:off x="4162159" y="1278027"/>
            <a:ext cx="7942755" cy="4978399"/>
          </a:xfrm>
        </p:spPr>
        <p:txBody>
          <a:bodyPr>
            <a:normAutofit lnSpcReduction="10000"/>
          </a:bodyPr>
          <a:lstStyle/>
          <a:p>
            <a:pPr>
              <a:lnSpc>
                <a:spcPct val="100000"/>
              </a:lnSpc>
              <a:buClr>
                <a:schemeClr val="accent1"/>
              </a:buClr>
              <a:buFont typeface="Wingdings" panose="05000000000000000000" pitchFamily="2" charset="2"/>
              <a:buChar char="Ø"/>
            </a:pPr>
            <a:r>
              <a:rPr lang="en-US" dirty="0"/>
              <a:t>Are you a future leader? </a:t>
            </a:r>
          </a:p>
          <a:p>
            <a:pPr>
              <a:lnSpc>
                <a:spcPct val="100000"/>
              </a:lnSpc>
              <a:buClr>
                <a:schemeClr val="accent1"/>
              </a:buClr>
              <a:buFont typeface="Wingdings" panose="05000000000000000000" pitchFamily="2" charset="2"/>
              <a:buChar char="Ø"/>
            </a:pPr>
            <a:endParaRPr lang="en-US" dirty="0"/>
          </a:p>
          <a:p>
            <a:pPr>
              <a:lnSpc>
                <a:spcPct val="100000"/>
              </a:lnSpc>
              <a:buClr>
                <a:schemeClr val="accent1"/>
              </a:buClr>
              <a:buFont typeface="Wingdings" panose="05000000000000000000" pitchFamily="2" charset="2"/>
              <a:buChar char="Ø"/>
            </a:pPr>
            <a:r>
              <a:rPr lang="en-US" dirty="0"/>
              <a:t>Are you a game changer? </a:t>
            </a:r>
          </a:p>
          <a:p>
            <a:pPr>
              <a:lnSpc>
                <a:spcPct val="100000"/>
              </a:lnSpc>
              <a:buClr>
                <a:schemeClr val="accent1"/>
              </a:buClr>
              <a:buFont typeface="Wingdings" panose="05000000000000000000" pitchFamily="2" charset="2"/>
              <a:buChar char="Ø"/>
            </a:pPr>
            <a:endParaRPr lang="en-US" dirty="0"/>
          </a:p>
          <a:p>
            <a:pPr>
              <a:lnSpc>
                <a:spcPct val="100000"/>
              </a:lnSpc>
              <a:buClr>
                <a:schemeClr val="accent1"/>
              </a:buClr>
              <a:buFont typeface="Wingdings" panose="05000000000000000000" pitchFamily="2" charset="2"/>
              <a:buChar char="Ø"/>
            </a:pPr>
            <a:r>
              <a:rPr lang="en-US" dirty="0"/>
              <a:t>Or are you able to take ownership of a situation and bring it to resolution?</a:t>
            </a:r>
          </a:p>
          <a:p>
            <a:pPr>
              <a:lnSpc>
                <a:spcPct val="100000"/>
              </a:lnSpc>
              <a:buClr>
                <a:schemeClr val="accent1"/>
              </a:buClr>
              <a:buFont typeface="Wingdings" panose="05000000000000000000" pitchFamily="2" charset="2"/>
              <a:buChar char="Ø"/>
            </a:pPr>
            <a:endParaRPr lang="en-US" dirty="0"/>
          </a:p>
          <a:p>
            <a:pPr>
              <a:lnSpc>
                <a:spcPct val="100000"/>
              </a:lnSpc>
              <a:buClr>
                <a:schemeClr val="accent1"/>
              </a:buClr>
              <a:buFont typeface="Wingdings" panose="05000000000000000000" pitchFamily="2" charset="2"/>
              <a:buChar char="Ø"/>
            </a:pPr>
            <a:r>
              <a:rPr lang="en-US" dirty="0"/>
              <a:t>Leadership comes in many forms and varying personalities. </a:t>
            </a:r>
          </a:p>
          <a:p>
            <a:pPr marL="0" indent="0">
              <a:lnSpc>
                <a:spcPct val="100000"/>
              </a:lnSpc>
              <a:buClr>
                <a:schemeClr val="accent1"/>
              </a:buClr>
              <a:buNone/>
            </a:pPr>
            <a:r>
              <a:rPr lang="en-US" dirty="0"/>
              <a:t>There are some excellent examples of leadership in the public arena from Barack Obama to Steve Jobs, but on a daily basis many employees within organisations demonstrate leadership skills.</a:t>
            </a:r>
            <a:endParaRPr lang="en-NG" dirty="0"/>
          </a:p>
          <a:p>
            <a:pPr>
              <a:lnSpc>
                <a:spcPct val="100000"/>
              </a:lnSpc>
            </a:pPr>
            <a:endParaRPr lang="en-US" dirty="0"/>
          </a:p>
          <a:p>
            <a:pPr>
              <a:lnSpc>
                <a:spcPct val="100000"/>
              </a:lnSpc>
            </a:pPr>
            <a:endParaRPr lang="en-NG" dirty="0"/>
          </a:p>
          <a:p>
            <a:endParaRPr lang="en-NG" dirty="0"/>
          </a:p>
        </p:txBody>
      </p:sp>
      <p:sp>
        <p:nvSpPr>
          <p:cNvPr id="4" name="Slide Number Placeholder 3">
            <a:extLst>
              <a:ext uri="{FF2B5EF4-FFF2-40B4-BE49-F238E27FC236}">
                <a16:creationId xmlns:a16="http://schemas.microsoft.com/office/drawing/2014/main" id="{36246F64-F3E4-4B4E-991C-DF47C51D19FD}"/>
              </a:ext>
            </a:extLst>
          </p:cNvPr>
          <p:cNvSpPr>
            <a:spLocks noGrp="1"/>
          </p:cNvSpPr>
          <p:nvPr>
            <p:ph type="sldNum" sz="quarter" idx="12"/>
          </p:nvPr>
        </p:nvSpPr>
        <p:spPr/>
        <p:txBody>
          <a:bodyPr/>
          <a:lstStyle/>
          <a:p>
            <a:fld id="{03DC2DEF-D2FE-4B45-ABA4-9F153FD1C98A}" type="slidenum">
              <a:rPr lang="en-US" smtClean="0"/>
              <a:pPr/>
              <a:t>25</a:t>
            </a:fld>
            <a:endParaRPr lang="en-US" dirty="0"/>
          </a:p>
        </p:txBody>
      </p:sp>
      <p:pic>
        <p:nvPicPr>
          <p:cNvPr id="7" name="Picture Placeholder 6">
            <a:extLst>
              <a:ext uri="{FF2B5EF4-FFF2-40B4-BE49-F238E27FC236}">
                <a16:creationId xmlns:a16="http://schemas.microsoft.com/office/drawing/2014/main" id="{E00B771F-8EAB-4A59-8C32-34694B577629}"/>
              </a:ext>
            </a:extLst>
          </p:cNvPr>
          <p:cNvPicPr>
            <a:picLocks noGrp="1" noChangeAspect="1"/>
          </p:cNvPicPr>
          <p:nvPr>
            <p:ph type="pic" sz="quarter" idx="13"/>
          </p:nvPr>
        </p:nvPicPr>
        <p:blipFill>
          <a:blip r:embed="rId2"/>
          <a:srcRect l="26879" r="26879"/>
          <a:stretch>
            <a:fillRect/>
          </a:stretch>
        </p:blipFill>
        <p:spPr>
          <a:xfrm>
            <a:off x="0" y="1818028"/>
            <a:ext cx="4093029" cy="2745263"/>
          </a:xfrm>
        </p:spPr>
      </p:pic>
    </p:spTree>
    <p:extLst>
      <p:ext uri="{BB962C8B-B14F-4D97-AF65-F5344CB8AC3E}">
        <p14:creationId xmlns:p14="http://schemas.microsoft.com/office/powerpoint/2010/main" val="600559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C0A2-5227-4100-8E25-5922EED9D43C}"/>
              </a:ext>
            </a:extLst>
          </p:cNvPr>
          <p:cNvSpPr>
            <a:spLocks noGrp="1"/>
          </p:cNvSpPr>
          <p:nvPr>
            <p:ph type="title"/>
          </p:nvPr>
        </p:nvSpPr>
        <p:spPr>
          <a:xfrm>
            <a:off x="4536262" y="330319"/>
            <a:ext cx="6985261" cy="720515"/>
          </a:xfrm>
        </p:spPr>
        <p:txBody>
          <a:bodyPr/>
          <a:lstStyle/>
          <a:p>
            <a:r>
              <a:rPr lang="en-US" dirty="0"/>
              <a:t>Enterprise</a:t>
            </a:r>
            <a:endParaRPr lang="en-NG" dirty="0"/>
          </a:p>
        </p:txBody>
      </p:sp>
      <p:sp>
        <p:nvSpPr>
          <p:cNvPr id="3" name="Content Placeholder 2">
            <a:extLst>
              <a:ext uri="{FF2B5EF4-FFF2-40B4-BE49-F238E27FC236}">
                <a16:creationId xmlns:a16="http://schemas.microsoft.com/office/drawing/2014/main" id="{D1ECF574-9750-40A0-88BC-8E7D1A2AA9B0}"/>
              </a:ext>
            </a:extLst>
          </p:cNvPr>
          <p:cNvSpPr>
            <a:spLocks noGrp="1"/>
          </p:cNvSpPr>
          <p:nvPr>
            <p:ph idx="1"/>
          </p:nvPr>
        </p:nvSpPr>
        <p:spPr>
          <a:xfrm>
            <a:off x="4093029" y="1200151"/>
            <a:ext cx="7798934" cy="5056276"/>
          </a:xfrm>
        </p:spPr>
        <p:txBody>
          <a:bodyPr/>
          <a:lstStyle/>
          <a:p>
            <a:pPr>
              <a:buClr>
                <a:schemeClr val="accent1"/>
              </a:buClr>
              <a:buFont typeface="Wingdings" panose="05000000000000000000" pitchFamily="2" charset="2"/>
              <a:buChar char="Ø"/>
            </a:pPr>
            <a:r>
              <a:rPr lang="en-US" dirty="0"/>
              <a:t>In today’s competitive market, regardless of the sector or role that you are recruited into, employers want graduates who are not afraid to disrupt the status quo. </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The ability to understand and interpret current processes, and how they are interconnected and interrelated, gives rise to opportunities to identify  areas for improvement. </a:t>
            </a:r>
          </a:p>
          <a:p>
            <a:endParaRPr lang="en-NG" dirty="0"/>
          </a:p>
        </p:txBody>
      </p:sp>
      <p:sp>
        <p:nvSpPr>
          <p:cNvPr id="4" name="Slide Number Placeholder 3">
            <a:extLst>
              <a:ext uri="{FF2B5EF4-FFF2-40B4-BE49-F238E27FC236}">
                <a16:creationId xmlns:a16="http://schemas.microsoft.com/office/drawing/2014/main" id="{D044740D-6BE3-487A-B827-BBE48A753CD8}"/>
              </a:ext>
            </a:extLst>
          </p:cNvPr>
          <p:cNvSpPr>
            <a:spLocks noGrp="1"/>
          </p:cNvSpPr>
          <p:nvPr>
            <p:ph type="sldNum" sz="quarter" idx="12"/>
          </p:nvPr>
        </p:nvSpPr>
        <p:spPr/>
        <p:txBody>
          <a:bodyPr/>
          <a:lstStyle/>
          <a:p>
            <a:fld id="{03DC2DEF-D2FE-4B45-ABA4-9F153FD1C98A}" type="slidenum">
              <a:rPr lang="en-US" smtClean="0"/>
              <a:pPr/>
              <a:t>26</a:t>
            </a:fld>
            <a:endParaRPr lang="en-US" dirty="0"/>
          </a:p>
        </p:txBody>
      </p:sp>
      <p:pic>
        <p:nvPicPr>
          <p:cNvPr id="11" name="Picture 10">
            <a:extLst>
              <a:ext uri="{FF2B5EF4-FFF2-40B4-BE49-F238E27FC236}">
                <a16:creationId xmlns:a16="http://schemas.microsoft.com/office/drawing/2014/main" id="{E33ABA61-8D1B-4210-87F6-464B8D3011ED}"/>
              </a:ext>
            </a:extLst>
          </p:cNvPr>
          <p:cNvPicPr>
            <a:picLocks noChangeAspect="1"/>
          </p:cNvPicPr>
          <p:nvPr/>
        </p:nvPicPr>
        <p:blipFill>
          <a:blip r:embed="rId2"/>
          <a:stretch>
            <a:fillRect/>
          </a:stretch>
        </p:blipFill>
        <p:spPr>
          <a:xfrm>
            <a:off x="0" y="1799771"/>
            <a:ext cx="4093029" cy="2746103"/>
          </a:xfrm>
          <a:prstGeom prst="rect">
            <a:avLst/>
          </a:prstGeom>
        </p:spPr>
      </p:pic>
    </p:spTree>
    <p:extLst>
      <p:ext uri="{BB962C8B-B14F-4D97-AF65-F5344CB8AC3E}">
        <p14:creationId xmlns:p14="http://schemas.microsoft.com/office/powerpoint/2010/main" val="243795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C0A2-5227-4100-8E25-5922EED9D43C}"/>
              </a:ext>
            </a:extLst>
          </p:cNvPr>
          <p:cNvSpPr>
            <a:spLocks noGrp="1"/>
          </p:cNvSpPr>
          <p:nvPr>
            <p:ph type="title"/>
          </p:nvPr>
        </p:nvSpPr>
        <p:spPr>
          <a:xfrm>
            <a:off x="4814936" y="295485"/>
            <a:ext cx="6985261" cy="720515"/>
          </a:xfrm>
        </p:spPr>
        <p:txBody>
          <a:bodyPr/>
          <a:lstStyle/>
          <a:p>
            <a:r>
              <a:rPr lang="en-US" dirty="0"/>
              <a:t>Enterprise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D1ECF574-9750-40A0-88BC-8E7D1A2AA9B0}"/>
              </a:ext>
            </a:extLst>
          </p:cNvPr>
          <p:cNvSpPr>
            <a:spLocks noGrp="1"/>
          </p:cNvSpPr>
          <p:nvPr>
            <p:ph idx="1"/>
          </p:nvPr>
        </p:nvSpPr>
        <p:spPr>
          <a:xfrm>
            <a:off x="4093029" y="1200151"/>
            <a:ext cx="7798934" cy="5056276"/>
          </a:xfrm>
        </p:spPr>
        <p:txBody>
          <a:bodyPr/>
          <a:lstStyle/>
          <a:p>
            <a:pPr>
              <a:buClr>
                <a:schemeClr val="accent1"/>
              </a:buClr>
              <a:buFont typeface="Wingdings" panose="05000000000000000000" pitchFamily="2" charset="2"/>
              <a:buChar char="Ø"/>
            </a:pPr>
            <a:r>
              <a:rPr lang="en-US" dirty="0"/>
              <a:t>Being entrepreneurial is not limited</a:t>
            </a:r>
            <a:r>
              <a:rPr lang="en-NG" dirty="0"/>
              <a:t> </a:t>
            </a:r>
            <a:r>
              <a:rPr lang="en-US" dirty="0"/>
              <a:t>to starting your own business; organisations benefit from staff</a:t>
            </a:r>
            <a:r>
              <a:rPr lang="en-NG" dirty="0"/>
              <a:t> </a:t>
            </a:r>
            <a:r>
              <a:rPr lang="en-US" dirty="0"/>
              <a:t>being intrapreneurs, developing new products and processes from within the </a:t>
            </a:r>
            <a:r>
              <a:rPr lang="en-US" dirty="0" err="1"/>
              <a:t>organisation</a:t>
            </a:r>
            <a:r>
              <a:rPr lang="en-US" dirty="0"/>
              <a:t>. </a:t>
            </a:r>
          </a:p>
          <a:p>
            <a:pPr>
              <a:lnSpc>
                <a:spcPct val="100000"/>
              </a:lnSpc>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This helps to maintain their competitive advantage.</a:t>
            </a:r>
            <a:endParaRPr lang="en-NG" dirty="0"/>
          </a:p>
          <a:p>
            <a:pPr marL="0" indent="0">
              <a:buClr>
                <a:schemeClr val="accent1"/>
              </a:buClr>
              <a:buNone/>
            </a:pPr>
            <a:endParaRPr lang="en-US" dirty="0"/>
          </a:p>
          <a:p>
            <a:endParaRPr lang="en-NG" dirty="0"/>
          </a:p>
        </p:txBody>
      </p:sp>
      <p:sp>
        <p:nvSpPr>
          <p:cNvPr id="4" name="Slide Number Placeholder 3">
            <a:extLst>
              <a:ext uri="{FF2B5EF4-FFF2-40B4-BE49-F238E27FC236}">
                <a16:creationId xmlns:a16="http://schemas.microsoft.com/office/drawing/2014/main" id="{D044740D-6BE3-487A-B827-BBE48A753CD8}"/>
              </a:ext>
            </a:extLst>
          </p:cNvPr>
          <p:cNvSpPr>
            <a:spLocks noGrp="1"/>
          </p:cNvSpPr>
          <p:nvPr>
            <p:ph type="sldNum" sz="quarter" idx="12"/>
          </p:nvPr>
        </p:nvSpPr>
        <p:spPr/>
        <p:txBody>
          <a:bodyPr/>
          <a:lstStyle/>
          <a:p>
            <a:fld id="{03DC2DEF-D2FE-4B45-ABA4-9F153FD1C98A}" type="slidenum">
              <a:rPr lang="en-US" smtClean="0"/>
              <a:pPr/>
              <a:t>27</a:t>
            </a:fld>
            <a:endParaRPr lang="en-US" dirty="0"/>
          </a:p>
        </p:txBody>
      </p:sp>
      <p:pic>
        <p:nvPicPr>
          <p:cNvPr id="6" name="Picture 5">
            <a:extLst>
              <a:ext uri="{FF2B5EF4-FFF2-40B4-BE49-F238E27FC236}">
                <a16:creationId xmlns:a16="http://schemas.microsoft.com/office/drawing/2014/main" id="{F09535D6-4698-4E00-82B9-E81C06E350A9}"/>
              </a:ext>
            </a:extLst>
          </p:cNvPr>
          <p:cNvPicPr>
            <a:picLocks noChangeAspect="1"/>
          </p:cNvPicPr>
          <p:nvPr/>
        </p:nvPicPr>
        <p:blipFill>
          <a:blip r:embed="rId2"/>
          <a:stretch>
            <a:fillRect/>
          </a:stretch>
        </p:blipFill>
        <p:spPr>
          <a:xfrm>
            <a:off x="0" y="1799771"/>
            <a:ext cx="4093029" cy="2746103"/>
          </a:xfrm>
          <a:prstGeom prst="rect">
            <a:avLst/>
          </a:prstGeom>
        </p:spPr>
      </p:pic>
    </p:spTree>
    <p:extLst>
      <p:ext uri="{BB962C8B-B14F-4D97-AF65-F5344CB8AC3E}">
        <p14:creationId xmlns:p14="http://schemas.microsoft.com/office/powerpoint/2010/main" val="51813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1F7A-B4F6-420E-B1EC-1FB46768B458}"/>
              </a:ext>
            </a:extLst>
          </p:cNvPr>
          <p:cNvSpPr>
            <a:spLocks noGrp="1"/>
          </p:cNvSpPr>
          <p:nvPr>
            <p:ph type="title"/>
          </p:nvPr>
        </p:nvSpPr>
        <p:spPr>
          <a:xfrm>
            <a:off x="4684448" y="295485"/>
            <a:ext cx="6985261" cy="720515"/>
          </a:xfrm>
        </p:spPr>
        <p:txBody>
          <a:bodyPr/>
          <a:lstStyle/>
          <a:p>
            <a:r>
              <a:rPr lang="en-US" dirty="0"/>
              <a:t>Emotional intelligence</a:t>
            </a:r>
            <a:endParaRPr lang="en-NG" dirty="0"/>
          </a:p>
        </p:txBody>
      </p:sp>
      <p:sp>
        <p:nvSpPr>
          <p:cNvPr id="3" name="Content Placeholder 2">
            <a:extLst>
              <a:ext uri="{FF2B5EF4-FFF2-40B4-BE49-F238E27FC236}">
                <a16:creationId xmlns:a16="http://schemas.microsoft.com/office/drawing/2014/main" id="{36DF91F5-AF1B-492A-8F03-0AAF47FB75AD}"/>
              </a:ext>
            </a:extLst>
          </p:cNvPr>
          <p:cNvSpPr>
            <a:spLocks noGrp="1"/>
          </p:cNvSpPr>
          <p:nvPr>
            <p:ph idx="1"/>
          </p:nvPr>
        </p:nvSpPr>
        <p:spPr>
          <a:xfrm>
            <a:off x="4144102" y="1140016"/>
            <a:ext cx="7925337" cy="5579973"/>
          </a:xfrm>
        </p:spPr>
        <p:txBody>
          <a:bodyPr>
            <a:normAutofit fontScale="85000" lnSpcReduction="20000"/>
          </a:bodyPr>
          <a:lstStyle/>
          <a:p>
            <a:pPr>
              <a:buClr>
                <a:schemeClr val="accent1"/>
              </a:buClr>
              <a:buFont typeface="Wingdings" panose="05000000000000000000" pitchFamily="2" charset="2"/>
              <a:buChar char="Ø"/>
            </a:pPr>
            <a:r>
              <a:rPr lang="en-US" dirty="0"/>
              <a:t>Businesses continually face challenging, demanding and transforming landscapes, and so workforces need to manage and  respond accordingly. </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Companies	increasingly </a:t>
            </a:r>
            <a:r>
              <a:rPr lang="en-US" dirty="0" err="1"/>
              <a:t>realise</a:t>
            </a:r>
            <a:r>
              <a:rPr lang="en-US" dirty="0"/>
              <a:t> that the emotional intelligence (EI) of their employees plays an important role in determining an individual’s response to a situation or to other people. </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As a result, emotional intelligence has become increasingly important when identifying new talent. </a:t>
            </a:r>
          </a:p>
          <a:p>
            <a:pPr marL="0" indent="0">
              <a:buNone/>
            </a:pPr>
            <a:r>
              <a:rPr lang="en-US" dirty="0"/>
              <a:t>The leaders of tomorrow need to develop their ability to remain objective and make decisions based on the facts and data related to the situation.</a:t>
            </a:r>
            <a:endParaRPr lang="en-NG" dirty="0"/>
          </a:p>
          <a:p>
            <a:pPr>
              <a:buClr>
                <a:schemeClr val="accent1"/>
              </a:buClr>
              <a:buFont typeface="Wingdings" panose="05000000000000000000" pitchFamily="2" charset="2"/>
              <a:buChar char="Ø"/>
            </a:pPr>
            <a:endParaRPr lang="en-NG" dirty="0"/>
          </a:p>
        </p:txBody>
      </p:sp>
      <p:sp>
        <p:nvSpPr>
          <p:cNvPr id="4" name="Slide Number Placeholder 3">
            <a:extLst>
              <a:ext uri="{FF2B5EF4-FFF2-40B4-BE49-F238E27FC236}">
                <a16:creationId xmlns:a16="http://schemas.microsoft.com/office/drawing/2014/main" id="{81EB1AD6-AC7C-45EF-8FF1-FD1FDCF80427}"/>
              </a:ext>
            </a:extLst>
          </p:cNvPr>
          <p:cNvSpPr>
            <a:spLocks noGrp="1"/>
          </p:cNvSpPr>
          <p:nvPr>
            <p:ph type="sldNum" sz="quarter" idx="12"/>
          </p:nvPr>
        </p:nvSpPr>
        <p:spPr/>
        <p:txBody>
          <a:bodyPr/>
          <a:lstStyle/>
          <a:p>
            <a:fld id="{03DC2DEF-D2FE-4B45-ABA4-9F153FD1C98A}" type="slidenum">
              <a:rPr lang="en-US" smtClean="0"/>
              <a:pPr/>
              <a:t>28</a:t>
            </a:fld>
            <a:endParaRPr lang="en-US" dirty="0"/>
          </a:p>
        </p:txBody>
      </p:sp>
      <p:pic>
        <p:nvPicPr>
          <p:cNvPr id="6" name="Picture 5">
            <a:extLst>
              <a:ext uri="{FF2B5EF4-FFF2-40B4-BE49-F238E27FC236}">
                <a16:creationId xmlns:a16="http://schemas.microsoft.com/office/drawing/2014/main" id="{237E275F-4E3C-4566-A219-E8CBB56081D8}"/>
              </a:ext>
            </a:extLst>
          </p:cNvPr>
          <p:cNvPicPr>
            <a:picLocks noChangeAspect="1"/>
          </p:cNvPicPr>
          <p:nvPr/>
        </p:nvPicPr>
        <p:blipFill>
          <a:blip r:embed="rId2"/>
          <a:stretch>
            <a:fillRect/>
          </a:stretch>
        </p:blipFill>
        <p:spPr>
          <a:xfrm>
            <a:off x="0" y="1836148"/>
            <a:ext cx="4085231" cy="2718435"/>
          </a:xfrm>
          <a:prstGeom prst="rect">
            <a:avLst/>
          </a:prstGeom>
        </p:spPr>
      </p:pic>
    </p:spTree>
    <p:extLst>
      <p:ext uri="{BB962C8B-B14F-4D97-AF65-F5344CB8AC3E}">
        <p14:creationId xmlns:p14="http://schemas.microsoft.com/office/powerpoint/2010/main" val="314079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7D56-8241-42A0-8317-B1BFCE130F21}"/>
              </a:ext>
            </a:extLst>
          </p:cNvPr>
          <p:cNvSpPr>
            <a:spLocks noGrp="1"/>
          </p:cNvSpPr>
          <p:nvPr>
            <p:ph type="title"/>
          </p:nvPr>
        </p:nvSpPr>
        <p:spPr/>
        <p:txBody>
          <a:bodyPr>
            <a:normAutofit fontScale="90000"/>
          </a:bodyPr>
          <a:lstStyle/>
          <a:p>
            <a:r>
              <a:rPr lang="en-US" sz="3600" dirty="0"/>
              <a:t>Four Key Components Of An Individual’s Emotional Intelligence</a:t>
            </a:r>
            <a:endParaRPr lang="en-NG" dirty="0"/>
          </a:p>
        </p:txBody>
      </p:sp>
      <p:sp>
        <p:nvSpPr>
          <p:cNvPr id="3" name="Slide Number Placeholder 2">
            <a:extLst>
              <a:ext uri="{FF2B5EF4-FFF2-40B4-BE49-F238E27FC236}">
                <a16:creationId xmlns:a16="http://schemas.microsoft.com/office/drawing/2014/main" id="{1D5FA964-BB84-47B2-8993-4728A4969E96}"/>
              </a:ext>
            </a:extLst>
          </p:cNvPr>
          <p:cNvSpPr>
            <a:spLocks noGrp="1"/>
          </p:cNvSpPr>
          <p:nvPr>
            <p:ph type="sldNum" sz="quarter" idx="12"/>
          </p:nvPr>
        </p:nvSpPr>
        <p:spPr/>
        <p:txBody>
          <a:bodyPr/>
          <a:lstStyle/>
          <a:p>
            <a:fld id="{03DC2DEF-D2FE-4B45-ABA4-9F153FD1C98A}" type="slidenum">
              <a:rPr lang="en-US" smtClean="0"/>
              <a:t>29</a:t>
            </a:fld>
            <a:endParaRPr lang="en-US" dirty="0"/>
          </a:p>
        </p:txBody>
      </p:sp>
      <p:sp>
        <p:nvSpPr>
          <p:cNvPr id="4" name="Content Placeholder 3">
            <a:extLst>
              <a:ext uri="{FF2B5EF4-FFF2-40B4-BE49-F238E27FC236}">
                <a16:creationId xmlns:a16="http://schemas.microsoft.com/office/drawing/2014/main" id="{BF6E8FBA-76B1-44FD-AB9A-28344D5708EE}"/>
              </a:ext>
            </a:extLst>
          </p:cNvPr>
          <p:cNvSpPr>
            <a:spLocks noGrp="1"/>
          </p:cNvSpPr>
          <p:nvPr>
            <p:ph sz="half" idx="2"/>
          </p:nvPr>
        </p:nvSpPr>
        <p:spPr>
          <a:xfrm>
            <a:off x="371476" y="1439460"/>
            <a:ext cx="11520486" cy="5142518"/>
          </a:xfrm>
        </p:spPr>
        <p:txBody>
          <a:bodyPr>
            <a:normAutofit lnSpcReduction="10000"/>
          </a:bodyPr>
          <a:lstStyle/>
          <a:p>
            <a:pPr>
              <a:lnSpc>
                <a:spcPct val="100000"/>
              </a:lnSpc>
            </a:pPr>
            <a:r>
              <a:rPr lang="en-US" b="1" dirty="0">
                <a:latin typeface="+mj-lt"/>
              </a:rPr>
              <a:t>Self-awareness: </a:t>
            </a:r>
            <a:r>
              <a:rPr lang="en-US" dirty="0">
                <a:latin typeface="+mj-lt"/>
              </a:rPr>
              <a:t>The ability to </a:t>
            </a:r>
            <a:r>
              <a:rPr lang="en-US" dirty="0" err="1">
                <a:latin typeface="+mj-lt"/>
              </a:rPr>
              <a:t>recognise</a:t>
            </a:r>
            <a:r>
              <a:rPr lang="en-US" dirty="0">
                <a:latin typeface="+mj-lt"/>
              </a:rPr>
              <a:t> how their feelings will affect their job performance.</a:t>
            </a:r>
            <a:endParaRPr lang="en-NG" dirty="0">
              <a:latin typeface="+mj-lt"/>
            </a:endParaRPr>
          </a:p>
          <a:p>
            <a:pPr>
              <a:lnSpc>
                <a:spcPct val="100000"/>
              </a:lnSpc>
            </a:pPr>
            <a:endParaRPr lang="en-US" b="1" dirty="0">
              <a:latin typeface="+mj-lt"/>
            </a:endParaRPr>
          </a:p>
          <a:p>
            <a:pPr>
              <a:lnSpc>
                <a:spcPct val="100000"/>
              </a:lnSpc>
            </a:pPr>
            <a:r>
              <a:rPr lang="en-US" b="1" dirty="0">
                <a:latin typeface="+mj-lt"/>
              </a:rPr>
              <a:t>Self-management: </a:t>
            </a:r>
            <a:r>
              <a:rPr lang="en-US" dirty="0">
                <a:latin typeface="+mj-lt"/>
              </a:rPr>
              <a:t>The ability to demonstrate self-control and remain calm and clear-headed even during highly pressured situations.</a:t>
            </a:r>
          </a:p>
          <a:p>
            <a:pPr>
              <a:lnSpc>
                <a:spcPct val="100000"/>
              </a:lnSpc>
            </a:pPr>
            <a:endParaRPr lang="en-US" dirty="0">
              <a:latin typeface="+mj-lt"/>
            </a:endParaRPr>
          </a:p>
          <a:p>
            <a:pPr>
              <a:lnSpc>
                <a:spcPct val="100000"/>
              </a:lnSpc>
            </a:pPr>
            <a:r>
              <a:rPr lang="en-US" b="1" dirty="0">
                <a:latin typeface="+mj-lt"/>
              </a:rPr>
              <a:t>Social</a:t>
            </a:r>
            <a:r>
              <a:rPr lang="en-US" dirty="0">
                <a:latin typeface="+mj-lt"/>
              </a:rPr>
              <a:t> </a:t>
            </a:r>
            <a:r>
              <a:rPr lang="en-US" b="1" dirty="0">
                <a:latin typeface="+mj-lt"/>
              </a:rPr>
              <a:t>awareness:</a:t>
            </a:r>
            <a:r>
              <a:rPr lang="en-US" dirty="0">
                <a:latin typeface="+mj-lt"/>
              </a:rPr>
              <a:t>	The ability to listen to what is said and more importantly what is unsaid and allow this to guide both your interaction with others and your decision-making.</a:t>
            </a:r>
          </a:p>
          <a:p>
            <a:pPr>
              <a:lnSpc>
                <a:spcPct val="100000"/>
              </a:lnSpc>
            </a:pPr>
            <a:endParaRPr lang="en-US" dirty="0">
              <a:latin typeface="+mj-lt"/>
            </a:endParaRPr>
          </a:p>
          <a:p>
            <a:pPr>
              <a:lnSpc>
                <a:spcPct val="100000"/>
              </a:lnSpc>
            </a:pPr>
            <a:r>
              <a:rPr lang="en-US" b="1" dirty="0">
                <a:latin typeface="+mj-lt"/>
              </a:rPr>
              <a:t>Relationship</a:t>
            </a:r>
            <a:r>
              <a:rPr lang="en-US" dirty="0">
                <a:latin typeface="+mj-lt"/>
              </a:rPr>
              <a:t> </a:t>
            </a:r>
            <a:r>
              <a:rPr lang="en-US" b="1" dirty="0">
                <a:latin typeface="+mj-lt"/>
              </a:rPr>
              <a:t>management: </a:t>
            </a:r>
            <a:r>
              <a:rPr lang="en-US" dirty="0">
                <a:latin typeface="+mj-lt"/>
              </a:rPr>
              <a:t>Employees with high emotional intelligence have the ability to inspire, influence, develop others, challenge the status quo and manage conflict</a:t>
            </a:r>
            <a:endParaRPr lang="en-NG" dirty="0">
              <a:latin typeface="+mj-lt"/>
            </a:endParaRPr>
          </a:p>
          <a:p>
            <a:pPr>
              <a:lnSpc>
                <a:spcPct val="100000"/>
              </a:lnSpc>
            </a:pPr>
            <a:endParaRPr lang="en-NG" dirty="0">
              <a:latin typeface="+mj-lt"/>
            </a:endParaRPr>
          </a:p>
          <a:p>
            <a:endParaRPr lang="en-NG" dirty="0">
              <a:latin typeface="+mj-lt"/>
            </a:endParaRPr>
          </a:p>
        </p:txBody>
      </p:sp>
    </p:spTree>
    <p:extLst>
      <p:ext uri="{BB962C8B-B14F-4D97-AF65-F5344CB8AC3E}">
        <p14:creationId xmlns:p14="http://schemas.microsoft.com/office/powerpoint/2010/main" val="294877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4319587" y="369533"/>
            <a:ext cx="7629525" cy="1074385"/>
          </a:xfrm>
        </p:spPr>
        <p:txBody>
          <a:bodyPr/>
          <a:lstStyle/>
          <a:p>
            <a:br>
              <a:rPr lang="en-US" dirty="0"/>
            </a:br>
            <a:r>
              <a:rPr lang="en-US" dirty="0"/>
              <a:t>Marketing and graduate development</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4181475" y="1512534"/>
            <a:ext cx="7905750" cy="5276850"/>
          </a:xfrm>
        </p:spPr>
        <p:txBody>
          <a:bodyPr>
            <a:normAutofit/>
          </a:bodyPr>
          <a:lstStyle/>
          <a:p>
            <a:pPr>
              <a:lnSpc>
                <a:spcPct val="110000"/>
              </a:lnSpc>
              <a:buClr>
                <a:schemeClr val="accent1"/>
              </a:buClr>
              <a:buFont typeface="Wingdings" panose="05000000000000000000" pitchFamily="2" charset="2"/>
              <a:buChar char="Ø"/>
            </a:pPr>
            <a:r>
              <a:rPr lang="en-US" dirty="0"/>
              <a:t>Marketing is often seen as a business-related activity, but it is</a:t>
            </a:r>
            <a:r>
              <a:rPr lang="en-NG" dirty="0"/>
              <a:t> </a:t>
            </a:r>
            <a:r>
              <a:rPr lang="en-US" dirty="0"/>
              <a:t>essential for every successful graduate. </a:t>
            </a:r>
          </a:p>
          <a:p>
            <a:pPr>
              <a:lnSpc>
                <a:spcPct val="110000"/>
              </a:lnSpc>
              <a:buClr>
                <a:schemeClr val="accent1"/>
              </a:buClr>
              <a:buFont typeface="Wingdings" panose="05000000000000000000" pitchFamily="2" charset="2"/>
              <a:buChar char="Ø"/>
            </a:pPr>
            <a:endParaRPr lang="en-US" dirty="0"/>
          </a:p>
          <a:p>
            <a:pPr>
              <a:lnSpc>
                <a:spcPct val="110000"/>
              </a:lnSpc>
              <a:buClr>
                <a:schemeClr val="accent1"/>
              </a:buClr>
              <a:buFont typeface="Wingdings" panose="05000000000000000000" pitchFamily="2" charset="2"/>
              <a:buChar char="Ø"/>
            </a:pPr>
            <a:r>
              <a:rPr lang="en-US" dirty="0"/>
              <a:t>While at university you</a:t>
            </a:r>
            <a:r>
              <a:rPr lang="en-NG" dirty="0"/>
              <a:t> </a:t>
            </a:r>
            <a:r>
              <a:rPr lang="en-US" dirty="0"/>
              <a:t>are developing your own individual brand.</a:t>
            </a:r>
          </a:p>
          <a:p>
            <a:pPr>
              <a:lnSpc>
                <a:spcPct val="110000"/>
              </a:lnSpc>
              <a:buClr>
                <a:schemeClr val="accent1"/>
              </a:buClr>
              <a:buFont typeface="Wingdings" panose="05000000000000000000" pitchFamily="2" charset="2"/>
              <a:buChar char="Ø"/>
            </a:pPr>
            <a:endParaRPr lang="en-US" dirty="0"/>
          </a:p>
          <a:p>
            <a:pPr>
              <a:lnSpc>
                <a:spcPct val="110000"/>
              </a:lnSpc>
              <a:buClr>
                <a:schemeClr val="accent1"/>
              </a:buClr>
              <a:buFont typeface="Wingdings" panose="05000000000000000000" pitchFamily="2" charset="2"/>
              <a:buChar char="Ø"/>
            </a:pPr>
            <a:r>
              <a:rPr lang="en-US" dirty="0"/>
              <a:t>When employability is</a:t>
            </a:r>
            <a:r>
              <a:rPr lang="en-NG" dirty="0"/>
              <a:t> </a:t>
            </a:r>
            <a:r>
              <a:rPr lang="en-US" dirty="0"/>
              <a:t>viewed in its crudest form, we are all products attempting to sell</a:t>
            </a:r>
            <a:r>
              <a:rPr lang="en-NG" dirty="0"/>
              <a:t> </a:t>
            </a:r>
            <a:r>
              <a:rPr lang="en-US" dirty="0"/>
              <a:t>our skills in the graduate marketplace.</a:t>
            </a:r>
            <a:r>
              <a:rPr lang="en-NG" dirty="0"/>
              <a:t> </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9" name="Picture 8">
            <a:extLst>
              <a:ext uri="{FF2B5EF4-FFF2-40B4-BE49-F238E27FC236}">
                <a16:creationId xmlns:a16="http://schemas.microsoft.com/office/drawing/2014/main" id="{63E2B789-BA15-4133-BD4B-CB888D3F20DF}"/>
              </a:ext>
            </a:extLst>
          </p:cNvPr>
          <p:cNvPicPr>
            <a:picLocks noChangeAspect="1"/>
          </p:cNvPicPr>
          <p:nvPr/>
        </p:nvPicPr>
        <p:blipFill rotWithShape="1">
          <a:blip r:embed="rId2"/>
          <a:srcRect t="21235"/>
          <a:stretch/>
        </p:blipFill>
        <p:spPr>
          <a:xfrm>
            <a:off x="0" y="1828799"/>
            <a:ext cx="4084320" cy="2725783"/>
          </a:xfrm>
          <a:prstGeom prst="rect">
            <a:avLst/>
          </a:prstGeom>
        </p:spPr>
      </p:pic>
    </p:spTree>
    <p:extLst>
      <p:ext uri="{BB962C8B-B14F-4D97-AF65-F5344CB8AC3E}">
        <p14:creationId xmlns:p14="http://schemas.microsoft.com/office/powerpoint/2010/main" val="255442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A4D33-6D10-4AB2-846F-A064488D7A4F}"/>
              </a:ext>
            </a:extLst>
          </p:cNvPr>
          <p:cNvPicPr>
            <a:picLocks noChangeAspect="1"/>
          </p:cNvPicPr>
          <p:nvPr/>
        </p:nvPicPr>
        <p:blipFill>
          <a:blip r:embed="rId2"/>
          <a:stretch>
            <a:fillRect/>
          </a:stretch>
        </p:blipFill>
        <p:spPr>
          <a:xfrm>
            <a:off x="1602377" y="236598"/>
            <a:ext cx="9380477" cy="6256778"/>
          </a:xfrm>
          <a:prstGeom prst="rect">
            <a:avLst/>
          </a:prstGeom>
        </p:spPr>
      </p:pic>
    </p:spTree>
    <p:extLst>
      <p:ext uri="{BB962C8B-B14F-4D97-AF65-F5344CB8AC3E}">
        <p14:creationId xmlns:p14="http://schemas.microsoft.com/office/powerpoint/2010/main" val="16187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B146-86D5-4FC9-8902-34F4C1EDE3A6}"/>
              </a:ext>
            </a:extLst>
          </p:cNvPr>
          <p:cNvSpPr>
            <a:spLocks noGrp="1"/>
          </p:cNvSpPr>
          <p:nvPr>
            <p:ph type="title"/>
          </p:nvPr>
        </p:nvSpPr>
        <p:spPr>
          <a:xfrm>
            <a:off x="4310568" y="204493"/>
            <a:ext cx="7733022" cy="1895474"/>
          </a:xfrm>
        </p:spPr>
        <p:txBody>
          <a:bodyPr/>
          <a:lstStyle/>
          <a:p>
            <a:r>
              <a:rPr lang="en-US" dirty="0"/>
              <a:t>What do we mean when we talk about employability?</a:t>
            </a:r>
            <a:br>
              <a:rPr lang="en-NG" dirty="0"/>
            </a:br>
            <a:endParaRPr lang="en-NG" dirty="0"/>
          </a:p>
        </p:txBody>
      </p:sp>
      <p:sp>
        <p:nvSpPr>
          <p:cNvPr id="3" name="Content Placeholder 2">
            <a:extLst>
              <a:ext uri="{FF2B5EF4-FFF2-40B4-BE49-F238E27FC236}">
                <a16:creationId xmlns:a16="http://schemas.microsoft.com/office/drawing/2014/main" id="{EC03D2A4-37D9-40DB-A7A9-A36580085586}"/>
              </a:ext>
            </a:extLst>
          </p:cNvPr>
          <p:cNvSpPr>
            <a:spLocks noGrp="1"/>
          </p:cNvSpPr>
          <p:nvPr>
            <p:ph idx="1"/>
          </p:nvPr>
        </p:nvSpPr>
        <p:spPr>
          <a:xfrm>
            <a:off x="4162159" y="2108676"/>
            <a:ext cx="8029841" cy="4978399"/>
          </a:xfrm>
        </p:spPr>
        <p:txBody>
          <a:bodyPr/>
          <a:lstStyle/>
          <a:p>
            <a:pPr>
              <a:buClr>
                <a:schemeClr val="accent1"/>
              </a:buClr>
              <a:buFont typeface="Wingdings" panose="05000000000000000000" pitchFamily="2" charset="2"/>
              <a:buChar char="Ø"/>
            </a:pPr>
            <a:r>
              <a:rPr lang="en-US" dirty="0"/>
              <a:t>Employability is a set of achievements skills, understanding and personal attributes that makes graduates more likely to gain employment and be successful in their chosen occupations, which benefits themselves, the workforce, the community and the economy (</a:t>
            </a:r>
            <a:r>
              <a:rPr lang="en-US" dirty="0" err="1"/>
              <a:t>Mantze</a:t>
            </a:r>
            <a:r>
              <a:rPr lang="en-US" dirty="0"/>
              <a:t>-Yorke, 2006).</a:t>
            </a:r>
            <a:endParaRPr lang="en-NG" dirty="0"/>
          </a:p>
          <a:p>
            <a:endParaRPr lang="en-NG" dirty="0"/>
          </a:p>
        </p:txBody>
      </p:sp>
      <p:sp>
        <p:nvSpPr>
          <p:cNvPr id="4" name="Slide Number Placeholder 3">
            <a:extLst>
              <a:ext uri="{FF2B5EF4-FFF2-40B4-BE49-F238E27FC236}">
                <a16:creationId xmlns:a16="http://schemas.microsoft.com/office/drawing/2014/main" id="{A4CB0BF3-C71C-4C18-8429-C1474CB55BF7}"/>
              </a:ext>
            </a:extLst>
          </p:cNvPr>
          <p:cNvSpPr>
            <a:spLocks noGrp="1"/>
          </p:cNvSpPr>
          <p:nvPr>
            <p:ph type="sldNum" sz="quarter" idx="12"/>
          </p:nvPr>
        </p:nvSpPr>
        <p:spPr/>
        <p:txBody>
          <a:bodyPr/>
          <a:lstStyle/>
          <a:p>
            <a:fld id="{03DC2DEF-D2FE-4B45-ABA4-9F153FD1C98A}" type="slidenum">
              <a:rPr lang="en-US" smtClean="0"/>
              <a:pPr/>
              <a:t>4</a:t>
            </a:fld>
            <a:endParaRPr lang="en-US" dirty="0"/>
          </a:p>
        </p:txBody>
      </p:sp>
      <p:pic>
        <p:nvPicPr>
          <p:cNvPr id="7" name="Picture 6">
            <a:extLst>
              <a:ext uri="{FF2B5EF4-FFF2-40B4-BE49-F238E27FC236}">
                <a16:creationId xmlns:a16="http://schemas.microsoft.com/office/drawing/2014/main" id="{5E56BEC3-7867-4215-92F4-77FE4BF7DA0A}"/>
              </a:ext>
            </a:extLst>
          </p:cNvPr>
          <p:cNvPicPr>
            <a:picLocks noChangeAspect="1"/>
          </p:cNvPicPr>
          <p:nvPr/>
        </p:nvPicPr>
        <p:blipFill>
          <a:blip r:embed="rId2"/>
          <a:stretch>
            <a:fillRect/>
          </a:stretch>
        </p:blipFill>
        <p:spPr>
          <a:xfrm>
            <a:off x="0" y="1812109"/>
            <a:ext cx="4074522" cy="2716348"/>
          </a:xfrm>
          <a:prstGeom prst="rect">
            <a:avLst/>
          </a:prstGeom>
        </p:spPr>
      </p:pic>
    </p:spTree>
    <p:extLst>
      <p:ext uri="{BB962C8B-B14F-4D97-AF65-F5344CB8AC3E}">
        <p14:creationId xmlns:p14="http://schemas.microsoft.com/office/powerpoint/2010/main" val="400135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E296-37C3-4484-802A-E2858C326E23}"/>
              </a:ext>
            </a:extLst>
          </p:cNvPr>
          <p:cNvSpPr>
            <a:spLocks noGrp="1"/>
          </p:cNvSpPr>
          <p:nvPr>
            <p:ph type="title"/>
          </p:nvPr>
        </p:nvSpPr>
        <p:spPr>
          <a:xfrm>
            <a:off x="4175179" y="468711"/>
            <a:ext cx="7847588" cy="1077799"/>
          </a:xfrm>
        </p:spPr>
        <p:txBody>
          <a:bodyPr/>
          <a:lstStyle/>
          <a:p>
            <a:r>
              <a:rPr lang="en-US" dirty="0"/>
              <a:t>What do we mean when we talk about employability? </a:t>
            </a:r>
            <a:r>
              <a:rPr lang="en-US" dirty="0" err="1"/>
              <a:t>Cont</a:t>
            </a:r>
            <a:r>
              <a:rPr lang="en-US" dirty="0"/>
              <a:t>…</a:t>
            </a:r>
            <a:endParaRPr lang="en-NG" dirty="0"/>
          </a:p>
        </p:txBody>
      </p:sp>
      <p:sp>
        <p:nvSpPr>
          <p:cNvPr id="3" name="Content Placeholder 2">
            <a:extLst>
              <a:ext uri="{FF2B5EF4-FFF2-40B4-BE49-F238E27FC236}">
                <a16:creationId xmlns:a16="http://schemas.microsoft.com/office/drawing/2014/main" id="{9E3C8707-B93E-443A-86A6-23E2BCE8FE35}"/>
              </a:ext>
            </a:extLst>
          </p:cNvPr>
          <p:cNvSpPr>
            <a:spLocks noGrp="1"/>
          </p:cNvSpPr>
          <p:nvPr>
            <p:ph idx="1"/>
          </p:nvPr>
        </p:nvSpPr>
        <p:spPr>
          <a:xfrm>
            <a:off x="4162158" y="1959429"/>
            <a:ext cx="7860609" cy="4760560"/>
          </a:xfrm>
        </p:spPr>
        <p:txBody>
          <a:bodyPr/>
          <a:lstStyle/>
          <a:p>
            <a:pPr>
              <a:buClr>
                <a:schemeClr val="accent1"/>
              </a:buClr>
              <a:buFont typeface="Wingdings" panose="05000000000000000000" pitchFamily="2" charset="2"/>
              <a:buChar char="Ø"/>
            </a:pPr>
            <a:r>
              <a:rPr lang="en-US" dirty="0"/>
              <a:t>A set of attributes, skills and knowledge that all </a:t>
            </a:r>
            <a:r>
              <a:rPr lang="en-US" dirty="0" err="1"/>
              <a:t>labour</a:t>
            </a:r>
            <a:r>
              <a:rPr lang="en-US" dirty="0"/>
              <a:t> market participants should possess to ensure they have the capability of being effective in the workplace to the benefit of themselves, their employer and the wider community (CBI, 2011)</a:t>
            </a:r>
            <a:endParaRPr lang="en-NG" dirty="0"/>
          </a:p>
          <a:p>
            <a:endParaRPr lang="en-NG" dirty="0"/>
          </a:p>
        </p:txBody>
      </p:sp>
      <p:sp>
        <p:nvSpPr>
          <p:cNvPr id="4" name="Slide Number Placeholder 3">
            <a:extLst>
              <a:ext uri="{FF2B5EF4-FFF2-40B4-BE49-F238E27FC236}">
                <a16:creationId xmlns:a16="http://schemas.microsoft.com/office/drawing/2014/main" id="{351FF658-6DB7-4A47-897F-F5D7F7B0767C}"/>
              </a:ext>
            </a:extLst>
          </p:cNvPr>
          <p:cNvSpPr>
            <a:spLocks noGrp="1"/>
          </p:cNvSpPr>
          <p:nvPr>
            <p:ph type="sldNum" sz="quarter" idx="12"/>
          </p:nvPr>
        </p:nvSpPr>
        <p:spPr/>
        <p:txBody>
          <a:bodyPr/>
          <a:lstStyle/>
          <a:p>
            <a:fld id="{03DC2DEF-D2FE-4B45-ABA4-9F153FD1C98A}" type="slidenum">
              <a:rPr lang="en-US" smtClean="0"/>
              <a:pPr/>
              <a:t>5</a:t>
            </a:fld>
            <a:endParaRPr lang="en-US" dirty="0"/>
          </a:p>
        </p:txBody>
      </p:sp>
      <p:pic>
        <p:nvPicPr>
          <p:cNvPr id="8" name="Picture 7">
            <a:extLst>
              <a:ext uri="{FF2B5EF4-FFF2-40B4-BE49-F238E27FC236}">
                <a16:creationId xmlns:a16="http://schemas.microsoft.com/office/drawing/2014/main" id="{0C34021F-6926-4CAE-8B9B-FAEF06C8FC9D}"/>
              </a:ext>
            </a:extLst>
          </p:cNvPr>
          <p:cNvPicPr>
            <a:picLocks noChangeAspect="1"/>
          </p:cNvPicPr>
          <p:nvPr/>
        </p:nvPicPr>
        <p:blipFill>
          <a:blip r:embed="rId2"/>
          <a:stretch>
            <a:fillRect/>
          </a:stretch>
        </p:blipFill>
        <p:spPr>
          <a:xfrm>
            <a:off x="0" y="1812109"/>
            <a:ext cx="4074522" cy="2716348"/>
          </a:xfrm>
          <a:prstGeom prst="rect">
            <a:avLst/>
          </a:prstGeom>
        </p:spPr>
      </p:pic>
    </p:spTree>
    <p:extLst>
      <p:ext uri="{BB962C8B-B14F-4D97-AF65-F5344CB8AC3E}">
        <p14:creationId xmlns:p14="http://schemas.microsoft.com/office/powerpoint/2010/main" val="109375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E296-37C3-4484-802A-E2858C326E23}"/>
              </a:ext>
            </a:extLst>
          </p:cNvPr>
          <p:cNvSpPr>
            <a:spLocks noGrp="1"/>
          </p:cNvSpPr>
          <p:nvPr>
            <p:ph type="title"/>
          </p:nvPr>
        </p:nvSpPr>
        <p:spPr>
          <a:xfrm>
            <a:off x="4162158" y="592183"/>
            <a:ext cx="7847588" cy="788864"/>
          </a:xfrm>
        </p:spPr>
        <p:txBody>
          <a:bodyPr/>
          <a:lstStyle/>
          <a:p>
            <a:r>
              <a:rPr lang="en-US" dirty="0"/>
              <a:t>Employability</a:t>
            </a:r>
            <a:r>
              <a:rPr lang="en-NG" dirty="0"/>
              <a:t> Skills</a:t>
            </a:r>
          </a:p>
        </p:txBody>
      </p:sp>
      <p:sp>
        <p:nvSpPr>
          <p:cNvPr id="3" name="Content Placeholder 2">
            <a:extLst>
              <a:ext uri="{FF2B5EF4-FFF2-40B4-BE49-F238E27FC236}">
                <a16:creationId xmlns:a16="http://schemas.microsoft.com/office/drawing/2014/main" id="{9E3C8707-B93E-443A-86A6-23E2BCE8FE35}"/>
              </a:ext>
            </a:extLst>
          </p:cNvPr>
          <p:cNvSpPr>
            <a:spLocks noGrp="1"/>
          </p:cNvSpPr>
          <p:nvPr>
            <p:ph idx="1"/>
          </p:nvPr>
        </p:nvSpPr>
        <p:spPr>
          <a:xfrm>
            <a:off x="4162158" y="1593669"/>
            <a:ext cx="7860609" cy="5126320"/>
          </a:xfrm>
        </p:spPr>
        <p:txBody>
          <a:bodyPr>
            <a:normAutofit/>
          </a:bodyPr>
          <a:lstStyle/>
          <a:p>
            <a:pPr>
              <a:buClr>
                <a:schemeClr val="accent1"/>
              </a:buClr>
              <a:buFont typeface="Wingdings" panose="05000000000000000000" pitchFamily="2" charset="2"/>
              <a:buChar char="Ø"/>
            </a:pPr>
            <a:endParaRPr lang="en-NG" sz="2400" dirty="0"/>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endParaRPr lang="en-NG" dirty="0"/>
          </a:p>
          <a:p>
            <a:endParaRPr lang="en-NG" dirty="0"/>
          </a:p>
        </p:txBody>
      </p:sp>
      <p:sp>
        <p:nvSpPr>
          <p:cNvPr id="4" name="Slide Number Placeholder 3">
            <a:extLst>
              <a:ext uri="{FF2B5EF4-FFF2-40B4-BE49-F238E27FC236}">
                <a16:creationId xmlns:a16="http://schemas.microsoft.com/office/drawing/2014/main" id="{351FF658-6DB7-4A47-897F-F5D7F7B0767C}"/>
              </a:ext>
            </a:extLst>
          </p:cNvPr>
          <p:cNvSpPr>
            <a:spLocks noGrp="1"/>
          </p:cNvSpPr>
          <p:nvPr>
            <p:ph type="sldNum" sz="quarter" idx="12"/>
          </p:nvPr>
        </p:nvSpPr>
        <p:spPr/>
        <p:txBody>
          <a:bodyPr/>
          <a:lstStyle/>
          <a:p>
            <a:fld id="{03DC2DEF-D2FE-4B45-ABA4-9F153FD1C98A}" type="slidenum">
              <a:rPr lang="en-US" smtClean="0"/>
              <a:pPr/>
              <a:t>6</a:t>
            </a:fld>
            <a:endParaRPr lang="en-US" dirty="0"/>
          </a:p>
        </p:txBody>
      </p:sp>
      <p:sp>
        <p:nvSpPr>
          <p:cNvPr id="5" name="Rectangle 4">
            <a:extLst>
              <a:ext uri="{FF2B5EF4-FFF2-40B4-BE49-F238E27FC236}">
                <a16:creationId xmlns:a16="http://schemas.microsoft.com/office/drawing/2014/main" id="{0100D756-4E24-4179-BBE9-76452FAF3128}"/>
              </a:ext>
            </a:extLst>
          </p:cNvPr>
          <p:cNvSpPr/>
          <p:nvPr/>
        </p:nvSpPr>
        <p:spPr>
          <a:xfrm>
            <a:off x="8360229" y="1593669"/>
            <a:ext cx="3531733" cy="4484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Clr>
                <a:schemeClr val="accent1"/>
              </a:buClr>
              <a:buFont typeface="Wingdings" panose="05000000000000000000" pitchFamily="2" charset="2"/>
              <a:buChar char="ü"/>
            </a:pPr>
            <a:r>
              <a:rPr lang="en-US" sz="2400" dirty="0">
                <a:solidFill>
                  <a:schemeClr val="tx1"/>
                </a:solidFill>
                <a:latin typeface="+mj-lt"/>
              </a:rPr>
              <a:t>Application of Information Technology (IT)</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Problem-solving</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Positive attitude</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Entrepreneurship/enterprise.</a:t>
            </a:r>
            <a:endParaRPr lang="en-NG" sz="2400" dirty="0">
              <a:solidFill>
                <a:schemeClr val="tx1"/>
              </a:solidFill>
              <a:latin typeface="+mj-lt"/>
            </a:endParaRPr>
          </a:p>
        </p:txBody>
      </p:sp>
      <p:sp>
        <p:nvSpPr>
          <p:cNvPr id="8" name="Rectangle 7">
            <a:extLst>
              <a:ext uri="{FF2B5EF4-FFF2-40B4-BE49-F238E27FC236}">
                <a16:creationId xmlns:a16="http://schemas.microsoft.com/office/drawing/2014/main" id="{6F5EA98A-DF00-44EF-B837-26E92EAFDC64}"/>
              </a:ext>
            </a:extLst>
          </p:cNvPr>
          <p:cNvSpPr/>
          <p:nvPr/>
        </p:nvSpPr>
        <p:spPr>
          <a:xfrm>
            <a:off x="4271553" y="1593669"/>
            <a:ext cx="3661955" cy="4484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Clr>
                <a:schemeClr val="accent1"/>
              </a:buClr>
              <a:buFont typeface="Wingdings" panose="05000000000000000000" pitchFamily="2" charset="2"/>
              <a:buChar char="ü"/>
            </a:pPr>
            <a:r>
              <a:rPr lang="en-US" sz="2400" dirty="0">
                <a:solidFill>
                  <a:schemeClr val="tx1"/>
                </a:solidFill>
                <a:latin typeface="+mj-lt"/>
              </a:rPr>
              <a:t>Self-management</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Communication and literacy</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Team-working</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Application of numeracy</a:t>
            </a:r>
          </a:p>
          <a:p>
            <a:pPr marL="342900" indent="-342900">
              <a:buClr>
                <a:schemeClr val="accent1"/>
              </a:buClr>
              <a:buFont typeface="Wingdings" panose="05000000000000000000" pitchFamily="2" charset="2"/>
              <a:buChar char="ü"/>
            </a:pPr>
            <a:endParaRPr lang="en-US" sz="2400" dirty="0">
              <a:solidFill>
                <a:schemeClr val="tx1"/>
              </a:solidFill>
              <a:latin typeface="+mj-lt"/>
            </a:endParaRPr>
          </a:p>
          <a:p>
            <a:pPr marL="342900" indent="-342900">
              <a:buClr>
                <a:schemeClr val="accent1"/>
              </a:buClr>
              <a:buFont typeface="Wingdings" panose="05000000000000000000" pitchFamily="2" charset="2"/>
              <a:buChar char="ü"/>
            </a:pPr>
            <a:r>
              <a:rPr lang="en-US" sz="2400" dirty="0">
                <a:solidFill>
                  <a:schemeClr val="tx1"/>
                </a:solidFill>
                <a:latin typeface="+mj-lt"/>
              </a:rPr>
              <a:t>Business and customer awareness</a:t>
            </a:r>
          </a:p>
        </p:txBody>
      </p:sp>
      <p:pic>
        <p:nvPicPr>
          <p:cNvPr id="13" name="Picture 12">
            <a:extLst>
              <a:ext uri="{FF2B5EF4-FFF2-40B4-BE49-F238E27FC236}">
                <a16:creationId xmlns:a16="http://schemas.microsoft.com/office/drawing/2014/main" id="{093CBF05-B8A2-4AE5-91B4-5215F92A8751}"/>
              </a:ext>
            </a:extLst>
          </p:cNvPr>
          <p:cNvPicPr>
            <a:picLocks noChangeAspect="1"/>
          </p:cNvPicPr>
          <p:nvPr/>
        </p:nvPicPr>
        <p:blipFill rotWithShape="1">
          <a:blip r:embed="rId2"/>
          <a:srcRect l="7582" t="6748" r="7295" b="1852"/>
          <a:stretch/>
        </p:blipFill>
        <p:spPr>
          <a:xfrm>
            <a:off x="1" y="1830129"/>
            <a:ext cx="4092611" cy="2707038"/>
          </a:xfrm>
          <a:prstGeom prst="rect">
            <a:avLst/>
          </a:prstGeom>
        </p:spPr>
      </p:pic>
    </p:spTree>
    <p:extLst>
      <p:ext uri="{BB962C8B-B14F-4D97-AF65-F5344CB8AC3E}">
        <p14:creationId xmlns:p14="http://schemas.microsoft.com/office/powerpoint/2010/main" val="422503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2946-1CA3-4035-AE50-2899B023C7E0}"/>
              </a:ext>
            </a:extLst>
          </p:cNvPr>
          <p:cNvSpPr>
            <a:spLocks noGrp="1"/>
          </p:cNvSpPr>
          <p:nvPr>
            <p:ph type="title"/>
          </p:nvPr>
        </p:nvSpPr>
        <p:spPr>
          <a:xfrm>
            <a:off x="4632600" y="601574"/>
            <a:ext cx="6985261" cy="720515"/>
          </a:xfrm>
        </p:spPr>
        <p:txBody>
          <a:bodyPr/>
          <a:lstStyle/>
          <a:p>
            <a:r>
              <a:rPr lang="en-US" sz="4000" dirty="0"/>
              <a:t>Self-management</a:t>
            </a:r>
            <a:endParaRPr lang="en-NG" dirty="0"/>
          </a:p>
        </p:txBody>
      </p:sp>
      <p:sp>
        <p:nvSpPr>
          <p:cNvPr id="3" name="Content Placeholder 2">
            <a:extLst>
              <a:ext uri="{FF2B5EF4-FFF2-40B4-BE49-F238E27FC236}">
                <a16:creationId xmlns:a16="http://schemas.microsoft.com/office/drawing/2014/main" id="{7C468AE3-3C6D-405C-949A-F454EB444FB1}"/>
              </a:ext>
            </a:extLst>
          </p:cNvPr>
          <p:cNvSpPr>
            <a:spLocks noGrp="1"/>
          </p:cNvSpPr>
          <p:nvPr>
            <p:ph idx="1"/>
          </p:nvPr>
        </p:nvSpPr>
        <p:spPr>
          <a:xfrm>
            <a:off x="4162160" y="1584960"/>
            <a:ext cx="7847588" cy="4671466"/>
          </a:xfrm>
        </p:spPr>
        <p:txBody>
          <a:bodyPr>
            <a:normAutofit fontScale="85000" lnSpcReduction="10000"/>
          </a:bodyPr>
          <a:lstStyle/>
          <a:p>
            <a:pPr>
              <a:lnSpc>
                <a:spcPct val="110000"/>
              </a:lnSpc>
              <a:buClr>
                <a:schemeClr val="accent1"/>
              </a:buClr>
              <a:buFont typeface="Wingdings" panose="05000000000000000000" pitchFamily="2" charset="2"/>
              <a:buChar char="Ø"/>
            </a:pPr>
            <a:r>
              <a:rPr lang="en-US" dirty="0"/>
              <a:t>Are you good with meeting deadlines? Are you organized? Do you use your own initiative?</a:t>
            </a:r>
            <a:endParaRPr lang="en-NG" dirty="0"/>
          </a:p>
          <a:p>
            <a:pPr>
              <a:lnSpc>
                <a:spcPct val="110000"/>
              </a:lnSpc>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If you can answer yes to these questions that’s great, but if you can’t manage yourself how can employers expect you to manage at work? </a:t>
            </a:r>
          </a:p>
          <a:p>
            <a:pPr>
              <a:buClr>
                <a:schemeClr val="accent1"/>
              </a:buClr>
              <a:buFont typeface="Wingdings" panose="05000000000000000000" pitchFamily="2" charset="2"/>
              <a:buChar char="Ø"/>
            </a:pPr>
            <a:r>
              <a:rPr lang="en-US" dirty="0"/>
              <a:t>Employers will expect you to be organized, punctual, working to deadlines and a self-starter. </a:t>
            </a:r>
          </a:p>
          <a:p>
            <a:pPr>
              <a:buClr>
                <a:schemeClr val="accent1"/>
              </a:buClr>
              <a:buFont typeface="Wingdings" panose="05000000000000000000" pitchFamily="2" charset="2"/>
              <a:buChar char="Ø"/>
            </a:pPr>
            <a:r>
              <a:rPr lang="en-US" dirty="0"/>
              <a:t>How you manage yourself and your approach to your work is key to being employable. </a:t>
            </a:r>
          </a:p>
          <a:p>
            <a:pPr>
              <a:buClr>
                <a:schemeClr val="accent1"/>
              </a:buClr>
              <a:buFont typeface="Wingdings" panose="05000000000000000000" pitchFamily="2" charset="2"/>
              <a:buChar char="Ø"/>
            </a:pPr>
            <a:r>
              <a:rPr lang="en-US" dirty="0"/>
              <a:t>Your first management role is self-management.</a:t>
            </a:r>
            <a:endParaRPr lang="en-NG" dirty="0"/>
          </a:p>
          <a:p>
            <a:endParaRPr lang="en-NG" dirty="0"/>
          </a:p>
        </p:txBody>
      </p:sp>
      <p:sp>
        <p:nvSpPr>
          <p:cNvPr id="4" name="Slide Number Placeholder 3">
            <a:extLst>
              <a:ext uri="{FF2B5EF4-FFF2-40B4-BE49-F238E27FC236}">
                <a16:creationId xmlns:a16="http://schemas.microsoft.com/office/drawing/2014/main" id="{77CCE1AB-0C7E-4BDD-8DA4-D34DAB893DF2}"/>
              </a:ext>
            </a:extLst>
          </p:cNvPr>
          <p:cNvSpPr>
            <a:spLocks noGrp="1"/>
          </p:cNvSpPr>
          <p:nvPr>
            <p:ph type="sldNum" sz="quarter" idx="12"/>
          </p:nvPr>
        </p:nvSpPr>
        <p:spPr/>
        <p:txBody>
          <a:bodyPr/>
          <a:lstStyle/>
          <a:p>
            <a:fld id="{03DC2DEF-D2FE-4B45-ABA4-9F153FD1C98A}" type="slidenum">
              <a:rPr lang="en-US" smtClean="0"/>
              <a:pPr/>
              <a:t>7</a:t>
            </a:fld>
            <a:endParaRPr lang="en-US" dirty="0"/>
          </a:p>
        </p:txBody>
      </p:sp>
      <p:pic>
        <p:nvPicPr>
          <p:cNvPr id="8" name="Picture 7">
            <a:extLst>
              <a:ext uri="{FF2B5EF4-FFF2-40B4-BE49-F238E27FC236}">
                <a16:creationId xmlns:a16="http://schemas.microsoft.com/office/drawing/2014/main" id="{67312980-ED8A-413E-AE68-91559722524E}"/>
              </a:ext>
            </a:extLst>
          </p:cNvPr>
          <p:cNvPicPr>
            <a:picLocks noChangeAspect="1"/>
          </p:cNvPicPr>
          <p:nvPr/>
        </p:nvPicPr>
        <p:blipFill>
          <a:blip r:embed="rId2"/>
          <a:stretch>
            <a:fillRect/>
          </a:stretch>
        </p:blipFill>
        <p:spPr>
          <a:xfrm>
            <a:off x="-1" y="1804416"/>
            <a:ext cx="4101689" cy="2732750"/>
          </a:xfrm>
          <a:prstGeom prst="rect">
            <a:avLst/>
          </a:prstGeom>
        </p:spPr>
      </p:pic>
    </p:spTree>
    <p:extLst>
      <p:ext uri="{BB962C8B-B14F-4D97-AF65-F5344CB8AC3E}">
        <p14:creationId xmlns:p14="http://schemas.microsoft.com/office/powerpoint/2010/main" val="250527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2BC8-D2FE-4CC6-AFB3-3EF1456B8736}"/>
              </a:ext>
            </a:extLst>
          </p:cNvPr>
          <p:cNvSpPr>
            <a:spLocks noGrp="1"/>
          </p:cNvSpPr>
          <p:nvPr>
            <p:ph type="title"/>
          </p:nvPr>
        </p:nvSpPr>
        <p:spPr>
          <a:xfrm>
            <a:off x="4249423" y="453078"/>
            <a:ext cx="6985261" cy="720515"/>
          </a:xfrm>
        </p:spPr>
        <p:txBody>
          <a:bodyPr/>
          <a:lstStyle/>
          <a:p>
            <a:r>
              <a:rPr lang="en-US" sz="4000" dirty="0"/>
              <a:t>Teamworking</a:t>
            </a:r>
            <a:endParaRPr lang="en-NG" dirty="0"/>
          </a:p>
        </p:txBody>
      </p:sp>
      <p:sp>
        <p:nvSpPr>
          <p:cNvPr id="3" name="Content Placeholder 2">
            <a:extLst>
              <a:ext uri="{FF2B5EF4-FFF2-40B4-BE49-F238E27FC236}">
                <a16:creationId xmlns:a16="http://schemas.microsoft.com/office/drawing/2014/main" id="{E0BA4FB0-887D-4CD3-947A-1BE6035B5117}"/>
              </a:ext>
            </a:extLst>
          </p:cNvPr>
          <p:cNvSpPr>
            <a:spLocks noGrp="1"/>
          </p:cNvSpPr>
          <p:nvPr>
            <p:ph idx="1"/>
          </p:nvPr>
        </p:nvSpPr>
        <p:spPr>
          <a:xfrm>
            <a:off x="4162160" y="1278027"/>
            <a:ext cx="7847588" cy="4978399"/>
          </a:xfrm>
        </p:spPr>
        <p:txBody>
          <a:bodyPr/>
          <a:lstStyle/>
          <a:p>
            <a:pPr>
              <a:buClr>
                <a:schemeClr val="accent1"/>
              </a:buClr>
              <a:buFont typeface="Wingdings" panose="05000000000000000000" pitchFamily="2" charset="2"/>
              <a:buChar char="Ø"/>
            </a:pPr>
            <a:r>
              <a:rPr lang="en-US" dirty="0"/>
              <a:t>What do Barcelona FC, the United Nations and Great Ormond Street Hospital have in common? </a:t>
            </a:r>
          </a:p>
          <a:p>
            <a:pPr>
              <a:buClr>
                <a:schemeClr val="accent1"/>
              </a:buClr>
              <a:buFont typeface="Wingdings" panose="05000000000000000000" pitchFamily="2" charset="2"/>
              <a:buChar char="Ø"/>
            </a:pPr>
            <a:r>
              <a:rPr lang="en-US" dirty="0"/>
              <a:t>They all achieve success through teamwork. </a:t>
            </a:r>
          </a:p>
          <a:p>
            <a:pPr>
              <a:buClr>
                <a:schemeClr val="accent1"/>
              </a:buClr>
              <a:buFont typeface="Wingdings" panose="05000000000000000000" pitchFamily="2" charset="2"/>
              <a:buChar char="Ø"/>
            </a:pPr>
            <a:r>
              <a:rPr lang="en-US" dirty="0"/>
              <a:t>Each member of the team plays a vital role, and that ensures their success.</a:t>
            </a:r>
            <a:endParaRPr lang="en-NG" dirty="0"/>
          </a:p>
          <a:p>
            <a:pPr>
              <a:buClr>
                <a:schemeClr val="accent1"/>
              </a:buClr>
              <a:buFont typeface="Wingdings" panose="05000000000000000000" pitchFamily="2" charset="2"/>
              <a:buChar char="Ø"/>
            </a:pPr>
            <a:r>
              <a:rPr lang="en-US" dirty="0"/>
              <a:t>Why is teamworking important?</a:t>
            </a:r>
            <a:endParaRPr lang="en-NG" dirty="0"/>
          </a:p>
          <a:p>
            <a:endParaRPr lang="en-NG" dirty="0"/>
          </a:p>
        </p:txBody>
      </p:sp>
      <p:sp>
        <p:nvSpPr>
          <p:cNvPr id="4" name="Slide Number Placeholder 3">
            <a:extLst>
              <a:ext uri="{FF2B5EF4-FFF2-40B4-BE49-F238E27FC236}">
                <a16:creationId xmlns:a16="http://schemas.microsoft.com/office/drawing/2014/main" id="{C67BF0A9-1262-458E-BBF4-29510FDB669C}"/>
              </a:ext>
            </a:extLst>
          </p:cNvPr>
          <p:cNvSpPr>
            <a:spLocks noGrp="1"/>
          </p:cNvSpPr>
          <p:nvPr>
            <p:ph type="sldNum" sz="quarter" idx="12"/>
          </p:nvPr>
        </p:nvSpPr>
        <p:spPr/>
        <p:txBody>
          <a:bodyPr/>
          <a:lstStyle/>
          <a:p>
            <a:fld id="{03DC2DEF-D2FE-4B45-ABA4-9F153FD1C98A}" type="slidenum">
              <a:rPr lang="en-US" smtClean="0"/>
              <a:pPr/>
              <a:t>8</a:t>
            </a:fld>
            <a:endParaRPr lang="en-US" dirty="0"/>
          </a:p>
        </p:txBody>
      </p:sp>
      <p:pic>
        <p:nvPicPr>
          <p:cNvPr id="6" name="Picture 5">
            <a:extLst>
              <a:ext uri="{FF2B5EF4-FFF2-40B4-BE49-F238E27FC236}">
                <a16:creationId xmlns:a16="http://schemas.microsoft.com/office/drawing/2014/main" id="{52AA38C6-8C97-4E77-AA0A-48D1753DEDB4}"/>
              </a:ext>
            </a:extLst>
          </p:cNvPr>
          <p:cNvPicPr>
            <a:picLocks noChangeAspect="1"/>
          </p:cNvPicPr>
          <p:nvPr/>
        </p:nvPicPr>
        <p:blipFill rotWithShape="1">
          <a:blip r:embed="rId2"/>
          <a:srcRect l="7689" t="9387" r="6390" b="10595"/>
          <a:stretch/>
        </p:blipFill>
        <p:spPr>
          <a:xfrm>
            <a:off x="0" y="1828799"/>
            <a:ext cx="4086293" cy="2699657"/>
          </a:xfrm>
          <a:prstGeom prst="rect">
            <a:avLst/>
          </a:prstGeom>
        </p:spPr>
      </p:pic>
    </p:spTree>
    <p:extLst>
      <p:ext uri="{BB962C8B-B14F-4D97-AF65-F5344CB8AC3E}">
        <p14:creationId xmlns:p14="http://schemas.microsoft.com/office/powerpoint/2010/main" val="240966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2BC8-D2FE-4CC6-AFB3-3EF1456B8736}"/>
              </a:ext>
            </a:extLst>
          </p:cNvPr>
          <p:cNvSpPr>
            <a:spLocks noGrp="1"/>
          </p:cNvSpPr>
          <p:nvPr>
            <p:ph type="title"/>
          </p:nvPr>
        </p:nvSpPr>
        <p:spPr/>
        <p:txBody>
          <a:bodyPr/>
          <a:lstStyle/>
          <a:p>
            <a:r>
              <a:rPr lang="en-US" sz="4000" dirty="0"/>
              <a:t>Teamworking Cont..</a:t>
            </a:r>
            <a:endParaRPr lang="en-NG" dirty="0"/>
          </a:p>
        </p:txBody>
      </p:sp>
      <p:sp>
        <p:nvSpPr>
          <p:cNvPr id="3" name="Content Placeholder 2">
            <a:extLst>
              <a:ext uri="{FF2B5EF4-FFF2-40B4-BE49-F238E27FC236}">
                <a16:creationId xmlns:a16="http://schemas.microsoft.com/office/drawing/2014/main" id="{E0BA4FB0-887D-4CD3-947A-1BE6035B5117}"/>
              </a:ext>
            </a:extLst>
          </p:cNvPr>
          <p:cNvSpPr>
            <a:spLocks noGrp="1"/>
          </p:cNvSpPr>
          <p:nvPr>
            <p:ph idx="1"/>
          </p:nvPr>
        </p:nvSpPr>
        <p:spPr>
          <a:xfrm>
            <a:off x="4162159" y="1426073"/>
            <a:ext cx="7847588" cy="4978399"/>
          </a:xfrm>
        </p:spPr>
        <p:txBody>
          <a:bodyPr>
            <a:normAutofit/>
          </a:bodyPr>
          <a:lstStyle/>
          <a:p>
            <a:pPr>
              <a:buClr>
                <a:schemeClr val="accent1"/>
              </a:buClr>
              <a:buFont typeface="Wingdings" panose="05000000000000000000" pitchFamily="2" charset="2"/>
              <a:buChar char="Ø"/>
            </a:pPr>
            <a:r>
              <a:rPr lang="en-US" dirty="0"/>
              <a:t>So why is teamworking important? </a:t>
            </a:r>
          </a:p>
          <a:p>
            <a:pPr>
              <a:buClr>
                <a:schemeClr val="accent1"/>
              </a:buClr>
              <a:buFont typeface="Wingdings" panose="05000000000000000000" pitchFamily="2" charset="2"/>
              <a:buChar char="Ø"/>
            </a:pPr>
            <a:r>
              <a:rPr lang="en-US" dirty="0"/>
              <a:t>In today’s rapidly changing marketplace, </a:t>
            </a:r>
            <a:r>
              <a:rPr lang="en-US" dirty="0" err="1"/>
              <a:t>organisations</a:t>
            </a:r>
            <a:r>
              <a:rPr lang="en-US" dirty="0"/>
              <a:t> are faced with challenges, which can not be addressed by one department. </a:t>
            </a:r>
          </a:p>
          <a:p>
            <a:endParaRPr lang="en-NG" dirty="0"/>
          </a:p>
        </p:txBody>
      </p:sp>
      <p:sp>
        <p:nvSpPr>
          <p:cNvPr id="4" name="Slide Number Placeholder 3">
            <a:extLst>
              <a:ext uri="{FF2B5EF4-FFF2-40B4-BE49-F238E27FC236}">
                <a16:creationId xmlns:a16="http://schemas.microsoft.com/office/drawing/2014/main" id="{C67BF0A9-1262-458E-BBF4-29510FDB669C}"/>
              </a:ext>
            </a:extLst>
          </p:cNvPr>
          <p:cNvSpPr>
            <a:spLocks noGrp="1"/>
          </p:cNvSpPr>
          <p:nvPr>
            <p:ph type="sldNum" sz="quarter" idx="12"/>
          </p:nvPr>
        </p:nvSpPr>
        <p:spPr/>
        <p:txBody>
          <a:bodyPr/>
          <a:lstStyle/>
          <a:p>
            <a:fld id="{03DC2DEF-D2FE-4B45-ABA4-9F153FD1C98A}" type="slidenum">
              <a:rPr lang="en-US" smtClean="0"/>
              <a:pPr/>
              <a:t>9</a:t>
            </a:fld>
            <a:endParaRPr lang="en-US" dirty="0"/>
          </a:p>
        </p:txBody>
      </p:sp>
      <p:pic>
        <p:nvPicPr>
          <p:cNvPr id="7" name="Picture 6">
            <a:extLst>
              <a:ext uri="{FF2B5EF4-FFF2-40B4-BE49-F238E27FC236}">
                <a16:creationId xmlns:a16="http://schemas.microsoft.com/office/drawing/2014/main" id="{349A8C9A-C110-4E51-AA1C-16C1496B8949}"/>
              </a:ext>
            </a:extLst>
          </p:cNvPr>
          <p:cNvPicPr>
            <a:picLocks noChangeAspect="1"/>
          </p:cNvPicPr>
          <p:nvPr/>
        </p:nvPicPr>
        <p:blipFill rotWithShape="1">
          <a:blip r:embed="rId2"/>
          <a:srcRect l="7689" t="9387" r="6390" b="10595"/>
          <a:stretch/>
        </p:blipFill>
        <p:spPr>
          <a:xfrm>
            <a:off x="0" y="1828799"/>
            <a:ext cx="4086293" cy="2699657"/>
          </a:xfrm>
          <a:prstGeom prst="rect">
            <a:avLst/>
          </a:prstGeom>
        </p:spPr>
      </p:pic>
    </p:spTree>
    <p:extLst>
      <p:ext uri="{BB962C8B-B14F-4D97-AF65-F5344CB8AC3E}">
        <p14:creationId xmlns:p14="http://schemas.microsoft.com/office/powerpoint/2010/main" val="2250030691"/>
      </p:ext>
    </p:extLst>
  </p:cSld>
  <p:clrMapOvr>
    <a:masterClrMapping/>
  </p:clrMapOvr>
</p:sld>
</file>

<file path=ppt/theme/theme1.xml><?xml version="1.0" encoding="utf-8"?>
<a:theme xmlns:a="http://schemas.openxmlformats.org/drawingml/2006/main" name="Theme1">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3BF0DD4-3567-4A8A-BDEF-D14CD42549C3}" vid="{0E773084-2BE8-4FEB-A2D8-3F413F349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1834</Words>
  <Application>Microsoft Office PowerPoint</Application>
  <PresentationFormat>Widescreen</PresentationFormat>
  <Paragraphs>186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Tahoma</vt:lpstr>
      <vt:lpstr>Wingdings</vt:lpstr>
      <vt:lpstr>Theme1</vt:lpstr>
      <vt:lpstr>Employability  Skills</vt:lpstr>
      <vt:lpstr>INTRODUCTION</vt:lpstr>
      <vt:lpstr> Marketing and graduate development</vt:lpstr>
      <vt:lpstr>What do we mean when we talk about employability? </vt:lpstr>
      <vt:lpstr>What do we mean when we talk about employability? Cont…</vt:lpstr>
      <vt:lpstr>Employability Skills</vt:lpstr>
      <vt:lpstr>Self-management</vt:lpstr>
      <vt:lpstr>Teamworking</vt:lpstr>
      <vt:lpstr>Teamworking Cont..</vt:lpstr>
      <vt:lpstr>Teamworking Cont..</vt:lpstr>
      <vt:lpstr>Teamworking Cont..</vt:lpstr>
      <vt:lpstr>Problem-solving</vt:lpstr>
      <vt:lpstr>How do you develop problem-solving skills?</vt:lpstr>
      <vt:lpstr>Communication</vt:lpstr>
      <vt:lpstr>Communication Cont…</vt:lpstr>
      <vt:lpstr>Communication Cont…</vt:lpstr>
      <vt:lpstr>Communication Cont…</vt:lpstr>
      <vt:lpstr>Communication Cont…</vt:lpstr>
      <vt:lpstr>Communication Cont…</vt:lpstr>
      <vt:lpstr>Application of IT</vt:lpstr>
      <vt:lpstr>PowerPoint Presentation</vt:lpstr>
      <vt:lpstr>Application of IT. Cont…</vt:lpstr>
      <vt:lpstr>Application Of Numeracy And Data Analysis</vt:lpstr>
      <vt:lpstr>Application Of Numeracy And Data Analysis</vt:lpstr>
      <vt:lpstr>Leadership</vt:lpstr>
      <vt:lpstr>Enterprise</vt:lpstr>
      <vt:lpstr>Enterprise Cont…</vt:lpstr>
      <vt:lpstr>Emotional intelligence</vt:lpstr>
      <vt:lpstr>Four Key Components Of An Individual’s Emotional Intelligence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Skills</dc:title>
  <dc:creator>Ogunlola Yetunde</dc:creator>
  <cp:lastModifiedBy>Kayode Alese</cp:lastModifiedBy>
  <cp:revision>45</cp:revision>
  <dcterms:created xsi:type="dcterms:W3CDTF">2021-05-25T15:15:40Z</dcterms:created>
  <dcterms:modified xsi:type="dcterms:W3CDTF">2021-05-27T08:06:26Z</dcterms:modified>
</cp:coreProperties>
</file>