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89" r:id="rId2"/>
    <p:sldId id="290" r:id="rId3"/>
    <p:sldId id="308" r:id="rId4"/>
    <p:sldId id="309" r:id="rId5"/>
    <p:sldId id="373" r:id="rId6"/>
    <p:sldId id="312" r:id="rId7"/>
    <p:sldId id="313" r:id="rId8"/>
    <p:sldId id="374" r:id="rId9"/>
    <p:sldId id="375"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8" r:id="rId24"/>
    <p:sldId id="329" r:id="rId25"/>
    <p:sldId id="331" r:id="rId26"/>
    <p:sldId id="332" r:id="rId27"/>
    <p:sldId id="333" r:id="rId28"/>
    <p:sldId id="376" r:id="rId29"/>
    <p:sldId id="377" r:id="rId30"/>
    <p:sldId id="33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85333" autoAdjust="0"/>
  </p:normalViewPr>
  <p:slideViewPr>
    <p:cSldViewPr>
      <p:cViewPr varScale="1">
        <p:scale>
          <a:sx n="74" d="100"/>
          <a:sy n="74" d="100"/>
        </p:scale>
        <p:origin x="11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68C69ED-2F71-469A-8AA9-F99EB4A3FFDE}" type="datetimeFigureOut">
              <a:rPr lang="en-US"/>
              <a:pPr>
                <a:defRPr/>
              </a:pPr>
              <a:t>5/26/2021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385FB20-4D7A-4F2C-8A33-F2E3F341B6AB}" type="slidenum">
              <a:rPr lang="en-GB"/>
              <a:pPr>
                <a:defRPr/>
              </a:pPr>
              <a:t>‹#›</a:t>
            </a:fld>
            <a:endParaRPr lang="en-GB"/>
          </a:p>
        </p:txBody>
      </p:sp>
    </p:spTree>
    <p:extLst>
      <p:ext uri="{BB962C8B-B14F-4D97-AF65-F5344CB8AC3E}">
        <p14:creationId xmlns:p14="http://schemas.microsoft.com/office/powerpoint/2010/main" val="2298496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6DD08528-3F12-4AB2-B01D-65EEFDCA1D91}" type="datetimeFigureOut">
              <a:rPr lang="en-US"/>
              <a:pPr>
                <a:defRPr/>
              </a:pPr>
              <a:t>5/26/2021</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68EAB9A9-AD4F-4E05-9667-D03CA5F2B20B}"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653B9B3-EBB5-4BDA-B170-0D7B3D53BC50}" type="datetimeFigureOut">
              <a:rPr lang="en-US"/>
              <a:pPr>
                <a:defRPr/>
              </a:pPr>
              <a:t>5/26/2021</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78F00DCD-D53C-4233-9ACE-9514F179D83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77817D3-8FDA-4676-8A38-6BD67C85F6CD}" type="datetimeFigureOut">
              <a:rPr lang="en-US"/>
              <a:pPr>
                <a:defRPr/>
              </a:pPr>
              <a:t>5/26/2021</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B37A4FE2-6E33-4334-A68C-1D29763B070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CC27161-C3C2-4FEB-9419-EE700AC422D7}" type="datetimeFigureOut">
              <a:rPr lang="en-US"/>
              <a:pPr>
                <a:defRPr/>
              </a:pPr>
              <a:t>5/26/2021</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56BC4D8E-2083-4939-B222-3B1A58369B23}"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30E845D-3891-4A31-A5CF-E1E8AB72CBE2}" type="datetimeFigureOut">
              <a:rPr lang="en-US"/>
              <a:pPr>
                <a:defRPr/>
              </a:pPr>
              <a:t>5/26/2021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F07B7E9-6409-461D-AEFE-4F851E2C0326}"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75F0B92-E1C0-4A0E-AA04-E69EB60E4B14}" type="datetimeFigureOut">
              <a:rPr lang="en-US"/>
              <a:pPr>
                <a:defRPr/>
              </a:pPr>
              <a:t>5/26/2021</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DFD19CD1-255C-43EC-9EB9-2A93810F7C6B}"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4E566DC-991E-4210-AD9F-DC90B2DC7C46}" type="datetimeFigureOut">
              <a:rPr lang="en-US"/>
              <a:pPr>
                <a:defRPr/>
              </a:pPr>
              <a:t>5/26/2021</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7834DE08-E73A-4026-B046-454EDB93DE9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4AEF3E18-CF27-457E-9EBF-D36E29F5A0AC}" type="datetimeFigureOut">
              <a:rPr lang="en-US"/>
              <a:pPr>
                <a:defRPr/>
              </a:pPr>
              <a:t>5/26/2021</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85C12E4A-ADC8-49A4-A17B-409CA3ADA4B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D6E2B0C-8925-42FD-B09A-ED5C7D647812}" type="datetimeFigureOut">
              <a:rPr lang="en-US"/>
              <a:pPr>
                <a:defRPr/>
              </a:pPr>
              <a:t>5/26/2021</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3A770F80-3BFB-40A9-AAC5-12571CEBE89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1C800F50-A5CA-4BD0-B075-AF28A6340FE8}" type="datetimeFigureOut">
              <a:rPr lang="en-US"/>
              <a:pPr>
                <a:defRPr/>
              </a:pPr>
              <a:t>5/26/2021</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5B274B1C-DBF7-4C3D-A884-B0F14DCB60D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9CC0DC3D-7F24-4E1F-A198-7C14B04F0D97}" type="datetimeFigureOut">
              <a:rPr lang="en-US"/>
              <a:pPr>
                <a:defRPr/>
              </a:pPr>
              <a:t>5/26/2021</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11BCBAC-F18E-48BD-B14E-FAC8B79D814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04DEA5EA-BC3D-4A9B-AFDF-4818AEBB9E25}" type="datetimeFigureOut">
              <a:rPr lang="en-US"/>
              <a:pPr>
                <a:defRPr/>
              </a:pPr>
              <a:t>5/26/2021</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97AB4E88-F529-4182-A1F0-98E170E831C6}"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11" r:id="rId1"/>
    <p:sldLayoutId id="2147483703" r:id="rId2"/>
    <p:sldLayoutId id="2147483712" r:id="rId3"/>
    <p:sldLayoutId id="2147483704" r:id="rId4"/>
    <p:sldLayoutId id="2147483705" r:id="rId5"/>
    <p:sldLayoutId id="2147483706" r:id="rId6"/>
    <p:sldLayoutId id="2147483707" r:id="rId7"/>
    <p:sldLayoutId id="2147483708" r:id="rId8"/>
    <p:sldLayoutId id="2147483713" r:id="rId9"/>
    <p:sldLayoutId id="2147483709" r:id="rId10"/>
    <p:sldLayoutId id="214748371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1641"/>
            <a:ext cx="8229600" cy="4992960"/>
          </a:xfrm>
        </p:spPr>
        <p:txBody>
          <a:bodyPr/>
          <a:lstStyle/>
          <a:p>
            <a:pPr marL="0" indent="0">
              <a:buNone/>
            </a:pPr>
            <a:endParaRPr lang="en-US" sz="1400" b="1" dirty="0" smtClean="0"/>
          </a:p>
          <a:p>
            <a:pPr marL="0" indent="0" algn="ctr">
              <a:buNone/>
            </a:pPr>
            <a:r>
              <a:rPr lang="en-GB" dirty="0" smtClean="0"/>
              <a:t>   </a:t>
            </a:r>
            <a:r>
              <a:rPr lang="en-GB" b="1" dirty="0" smtClean="0"/>
              <a:t>Academic </a:t>
            </a:r>
            <a:r>
              <a:rPr lang="en-GB" b="1" dirty="0"/>
              <a:t>Staff Training </a:t>
            </a:r>
            <a:endParaRPr lang="en-US" b="1" dirty="0"/>
          </a:p>
          <a:p>
            <a:pPr marL="0" indent="0" algn="ctr">
              <a:buNone/>
            </a:pPr>
            <a:endParaRPr lang="en-GB" sz="1400" dirty="0" smtClean="0"/>
          </a:p>
          <a:p>
            <a:pPr marL="0" indent="0" algn="ctr">
              <a:buNone/>
            </a:pPr>
            <a:r>
              <a:rPr lang="en-GB" b="1" dirty="0" smtClean="0"/>
              <a:t>Fostering </a:t>
            </a:r>
            <a:r>
              <a:rPr lang="en-GB" b="1" dirty="0"/>
              <a:t>Student Engagement in class &amp; online: </a:t>
            </a:r>
            <a:endParaRPr lang="en-GB" b="1" dirty="0" smtClean="0"/>
          </a:p>
          <a:p>
            <a:pPr marL="0" indent="0" algn="ctr">
              <a:buNone/>
            </a:pPr>
            <a:r>
              <a:rPr lang="en-GB" b="1" dirty="0" smtClean="0"/>
              <a:t>How </a:t>
            </a:r>
            <a:r>
              <a:rPr lang="en-GB" b="1" dirty="0"/>
              <a:t>to do </a:t>
            </a:r>
            <a:r>
              <a:rPr lang="en-GB" b="1" dirty="0" smtClean="0"/>
              <a:t>this</a:t>
            </a:r>
            <a:endParaRPr lang="en-US" sz="1400" b="1" dirty="0"/>
          </a:p>
          <a:p>
            <a:pPr marL="0" indent="0" algn="ctr">
              <a:buNone/>
            </a:pPr>
            <a:r>
              <a:rPr lang="en-US" dirty="0" smtClean="0"/>
              <a:t>T</a:t>
            </a:r>
            <a:r>
              <a:rPr lang="en-US" dirty="0" smtClean="0"/>
              <a:t>. </a:t>
            </a:r>
            <a:r>
              <a:rPr lang="en-US" dirty="0" err="1" smtClean="0"/>
              <a:t>Fola</a:t>
            </a:r>
            <a:r>
              <a:rPr lang="en-US" dirty="0" smtClean="0"/>
              <a:t>-Adebayo</a:t>
            </a:r>
          </a:p>
          <a:p>
            <a:pPr marL="0" indent="0" algn="ctr">
              <a:buNone/>
            </a:pPr>
            <a:r>
              <a:rPr lang="en-GB" dirty="0" smtClean="0"/>
              <a:t>GNS </a:t>
            </a:r>
            <a:r>
              <a:rPr lang="en-GB" dirty="0" err="1" smtClean="0"/>
              <a:t>Dept</a:t>
            </a:r>
            <a:endParaRPr lang="en-US" dirty="0" smtClean="0"/>
          </a:p>
          <a:p>
            <a:pPr marL="0" indent="0" algn="ctr">
              <a:buNone/>
            </a:pPr>
            <a:r>
              <a:rPr lang="en-US" dirty="0" smtClean="0"/>
              <a:t>            The </a:t>
            </a:r>
            <a:r>
              <a:rPr lang="en-US" dirty="0"/>
              <a:t>Federal University of </a:t>
            </a:r>
            <a:r>
              <a:rPr lang="en-US" dirty="0" smtClean="0"/>
              <a:t>Technology</a:t>
            </a:r>
            <a:endParaRPr lang="en-US" dirty="0"/>
          </a:p>
        </p:txBody>
      </p:sp>
    </p:spTree>
    <p:extLst>
      <p:ext uri="{BB962C8B-B14F-4D97-AF65-F5344CB8AC3E}">
        <p14:creationId xmlns:p14="http://schemas.microsoft.com/office/powerpoint/2010/main" val="18197081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BLENDED LEARNING? </a:t>
            </a:r>
            <a:endParaRPr lang="en-US" sz="28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19009" y="1124744"/>
            <a:ext cx="4324991" cy="5301208"/>
          </a:xfrm>
        </p:spPr>
      </p:pic>
      <p:sp>
        <p:nvSpPr>
          <p:cNvPr id="6" name="Rectangle 5"/>
          <p:cNvSpPr/>
          <p:nvPr/>
        </p:nvSpPr>
        <p:spPr>
          <a:xfrm>
            <a:off x="458262" y="2135560"/>
            <a:ext cx="4572000" cy="923330"/>
          </a:xfrm>
          <a:prstGeom prst="rect">
            <a:avLst/>
          </a:prstGeom>
        </p:spPr>
        <p:txBody>
          <a:bodyPr>
            <a:spAutoFit/>
          </a:bodyPr>
          <a:lstStyle/>
          <a:p>
            <a:pPr lvl="0"/>
            <a:r>
              <a:rPr lang="en-US" dirty="0" smtClean="0"/>
              <a:t>BL </a:t>
            </a:r>
            <a:r>
              <a:rPr lang="en-US" dirty="0"/>
              <a:t>is the convergence of text-based </a:t>
            </a:r>
            <a:r>
              <a:rPr lang="en-US" dirty="0" smtClean="0"/>
              <a:t>    asynchronous </a:t>
            </a:r>
            <a:r>
              <a:rPr lang="en-US" dirty="0"/>
              <a:t>Internet-based learning with face-to-face approaches.</a:t>
            </a:r>
          </a:p>
        </p:txBody>
      </p:sp>
      <p:sp>
        <p:nvSpPr>
          <p:cNvPr id="7" name="Rectangle 6"/>
          <p:cNvSpPr/>
          <p:nvPr/>
        </p:nvSpPr>
        <p:spPr>
          <a:xfrm>
            <a:off x="457200" y="2135560"/>
            <a:ext cx="4361809" cy="2862322"/>
          </a:xfrm>
          <a:prstGeom prst="rect">
            <a:avLst/>
          </a:prstGeom>
        </p:spPr>
        <p:txBody>
          <a:bodyPr wrap="square">
            <a:spAutoFit/>
          </a:bodyPr>
          <a:lstStyle/>
          <a:p>
            <a:pPr lvl="0"/>
            <a:r>
              <a:rPr lang="en-GB" dirty="0" smtClean="0"/>
              <a:t>BL</a:t>
            </a:r>
            <a:endParaRPr lang="en-US" dirty="0" smtClean="0"/>
          </a:p>
          <a:p>
            <a:pPr marL="285750" lvl="0" indent="-285750">
              <a:buFont typeface="Wingdings" pitchFamily="2" charset="2"/>
              <a:buChar char="v"/>
            </a:pPr>
            <a:endParaRPr lang="en-US" dirty="0"/>
          </a:p>
          <a:p>
            <a:pPr marL="285750" lvl="0" indent="-285750" algn="just">
              <a:buFont typeface="Wingdings" panose="05000000000000000000" pitchFamily="2" charset="2"/>
              <a:buChar char="v"/>
            </a:pPr>
            <a:endParaRPr lang="en-US" dirty="0" smtClean="0"/>
          </a:p>
          <a:p>
            <a:pPr lvl="0" algn="just"/>
            <a:r>
              <a:rPr lang="en-US" dirty="0" smtClean="0"/>
              <a:t>A </a:t>
            </a:r>
            <a:r>
              <a:rPr lang="en-US" dirty="0"/>
              <a:t>paradigm shift where the emphasis moves from teaching to learning (</a:t>
            </a:r>
            <a:r>
              <a:rPr lang="en-US" dirty="0" err="1"/>
              <a:t>Nunan</a:t>
            </a:r>
            <a:r>
              <a:rPr lang="en-US" dirty="0"/>
              <a:t>, George and </a:t>
            </a:r>
            <a:r>
              <a:rPr lang="en-US" dirty="0" err="1"/>
              <a:t>McCausland</a:t>
            </a:r>
            <a:r>
              <a:rPr lang="en-US" dirty="0"/>
              <a:t>, 2000</a:t>
            </a:r>
            <a:r>
              <a:rPr lang="en-US" dirty="0" smtClean="0"/>
              <a:t>).</a:t>
            </a:r>
            <a:endParaRPr lang="en-US" dirty="0"/>
          </a:p>
          <a:p>
            <a:pPr lvl="0"/>
            <a:r>
              <a:rPr lang="en-US" dirty="0"/>
              <a:t>A pedagogic design that encourages students to learn interactively and collaboratively, and at their own pace and </a:t>
            </a:r>
            <a:r>
              <a:rPr lang="en-US" dirty="0" smtClean="0"/>
              <a:t>time</a:t>
            </a:r>
            <a:r>
              <a:rPr lang="en-GB" dirty="0" smtClean="0"/>
              <a:t> </a:t>
            </a:r>
            <a:endParaRPr lang="en-US" dirty="0"/>
          </a:p>
        </p:txBody>
      </p:sp>
    </p:spTree>
    <p:extLst>
      <p:ext uri="{BB962C8B-B14F-4D97-AF65-F5344CB8AC3E}">
        <p14:creationId xmlns:p14="http://schemas.microsoft.com/office/powerpoint/2010/main" val="2402909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Blended Learning:</a:t>
            </a:r>
            <a:endParaRPr lang="en-US" dirty="0"/>
          </a:p>
        </p:txBody>
      </p:sp>
      <p:sp>
        <p:nvSpPr>
          <p:cNvPr id="3" name="Content Placeholder 2"/>
          <p:cNvSpPr>
            <a:spLocks noGrp="1"/>
          </p:cNvSpPr>
          <p:nvPr>
            <p:ph idx="1"/>
          </p:nvPr>
        </p:nvSpPr>
        <p:spPr/>
        <p:txBody>
          <a:bodyPr/>
          <a:lstStyle/>
          <a:p>
            <a:pPr lvl="0" algn="just">
              <a:buFont typeface="Wingdings" pitchFamily="2" charset="2"/>
              <a:buChar char="v"/>
            </a:pPr>
            <a:r>
              <a:rPr lang="en-US" dirty="0"/>
              <a:t>Takes into account the quality and quantity of the interaction that will be generated, and the sense of engagement in a community of inquiry and learning.  </a:t>
            </a:r>
          </a:p>
          <a:p>
            <a:pPr lvl="0" algn="just">
              <a:buFont typeface="Wingdings" pitchFamily="2" charset="2"/>
              <a:buChar char="v"/>
            </a:pPr>
            <a:r>
              <a:rPr lang="en-US" dirty="0"/>
              <a:t>Facilitates ubiquitous learning, simultaneous independent and collaborative learning experience.</a:t>
            </a:r>
          </a:p>
          <a:p>
            <a:pPr lvl="0" algn="just">
              <a:buFont typeface="Wingdings" pitchFamily="2" charset="2"/>
              <a:buChar char="v"/>
            </a:pPr>
            <a:r>
              <a:rPr lang="en-US" dirty="0"/>
              <a:t>Promotes the establishment of a community of learning that comprises three key elements in a learning encounter: cognitive, social and teaching presences. </a:t>
            </a:r>
          </a:p>
          <a:p>
            <a:endParaRPr lang="en-US" dirty="0"/>
          </a:p>
        </p:txBody>
      </p:sp>
    </p:spTree>
    <p:extLst>
      <p:ext uri="{BB962C8B-B14F-4D97-AF65-F5344CB8AC3E}">
        <p14:creationId xmlns:p14="http://schemas.microsoft.com/office/powerpoint/2010/main" val="36678923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tx1"/>
                </a:solidFill>
              </a:rPr>
              <a:t>    BENEFITS </a:t>
            </a:r>
            <a:r>
              <a:rPr lang="en-US" sz="3200" dirty="0">
                <a:solidFill>
                  <a:schemeClr val="tx1"/>
                </a:solidFill>
              </a:rPr>
              <a:t>OF BLENDED LEARNING:</a:t>
            </a:r>
            <a:br>
              <a:rPr lang="en-US" sz="3200" dirty="0">
                <a:solidFill>
                  <a:schemeClr val="tx1"/>
                </a:solidFill>
              </a:rPr>
            </a:br>
            <a:endParaRPr lang="en-US" sz="3200" dirty="0"/>
          </a:p>
        </p:txBody>
      </p:sp>
      <p:sp>
        <p:nvSpPr>
          <p:cNvPr id="3" name="Content Placeholder 2"/>
          <p:cNvSpPr>
            <a:spLocks noGrp="1"/>
          </p:cNvSpPr>
          <p:nvPr>
            <p:ph idx="1"/>
          </p:nvPr>
        </p:nvSpPr>
        <p:spPr/>
        <p:txBody>
          <a:bodyPr/>
          <a:lstStyle/>
          <a:p>
            <a:pPr marL="82296" indent="0" algn="just">
              <a:buNone/>
            </a:pPr>
            <a:r>
              <a:rPr lang="en-US" dirty="0"/>
              <a:t>Pedagogic richness, accessibility to knowledge, social interaction, learner control and choice, cost effectiveness and ease of revision reinforcement of student’s learning autonomy, reflective thinking and powers of research (Tam, 2000)</a:t>
            </a:r>
          </a:p>
          <a:p>
            <a:endParaRPr lang="en-US" dirty="0"/>
          </a:p>
        </p:txBody>
      </p:sp>
    </p:spTree>
    <p:extLst>
      <p:ext uri="{BB962C8B-B14F-4D97-AF65-F5344CB8AC3E}">
        <p14:creationId xmlns:p14="http://schemas.microsoft.com/office/powerpoint/2010/main" val="2699258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     MORE </a:t>
            </a:r>
            <a:r>
              <a:rPr lang="en-GB" dirty="0">
                <a:solidFill>
                  <a:schemeClr val="tx1"/>
                </a:solidFill>
              </a:rPr>
              <a:t>BENEFITS:</a:t>
            </a:r>
            <a:endParaRPr lang="en-US" dirty="0"/>
          </a:p>
        </p:txBody>
      </p:sp>
      <p:sp>
        <p:nvSpPr>
          <p:cNvPr id="3" name="Content Placeholder 2"/>
          <p:cNvSpPr>
            <a:spLocks noGrp="1"/>
          </p:cNvSpPr>
          <p:nvPr>
            <p:ph idx="1"/>
          </p:nvPr>
        </p:nvSpPr>
        <p:spPr/>
        <p:txBody>
          <a:bodyPr/>
          <a:lstStyle/>
          <a:p>
            <a:pPr algn="just">
              <a:buFont typeface="Wingdings" pitchFamily="2" charset="2"/>
              <a:buChar char="v"/>
            </a:pPr>
            <a:r>
              <a:rPr lang="en-GB" sz="2800" dirty="0"/>
              <a:t>Promotes meaning and enhanced educational experiences</a:t>
            </a:r>
          </a:p>
          <a:p>
            <a:pPr algn="just">
              <a:buFont typeface="Wingdings" pitchFamily="2" charset="2"/>
              <a:buChar char="v"/>
            </a:pPr>
            <a:r>
              <a:rPr lang="en-GB" sz="2800" dirty="0"/>
              <a:t>Facilitates critical thinking + higher-order learning, and deep thinking which moves through distinct phases of triggering event, exploration, integration and application</a:t>
            </a:r>
          </a:p>
          <a:p>
            <a:pPr algn="just">
              <a:buFont typeface="Wingdings" pitchFamily="2" charset="2"/>
              <a:buChar char="v"/>
            </a:pPr>
            <a:r>
              <a:rPr lang="en-GB" sz="2800" dirty="0" smtClean="0"/>
              <a:t>Facilitates </a:t>
            </a:r>
            <a:r>
              <a:rPr lang="en-GB" sz="2800" dirty="0"/>
              <a:t>the creation of community of learning and the development of the skill of teamwork</a:t>
            </a:r>
          </a:p>
        </p:txBody>
      </p:sp>
    </p:spTree>
    <p:extLst>
      <p:ext uri="{BB962C8B-B14F-4D97-AF65-F5344CB8AC3E}">
        <p14:creationId xmlns:p14="http://schemas.microsoft.com/office/powerpoint/2010/main" val="4053775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Community of Inquiry Model</a:t>
            </a:r>
            <a:endParaRPr lang="en-US" dirty="0"/>
          </a:p>
        </p:txBody>
      </p:sp>
      <p:pic>
        <p:nvPicPr>
          <p:cNvPr id="10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132856"/>
            <a:ext cx="4536504" cy="3860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5292080" y="2132856"/>
            <a:ext cx="3851920" cy="1477328"/>
          </a:xfrm>
          <a:prstGeom prst="rect">
            <a:avLst/>
          </a:prstGeom>
        </p:spPr>
        <p:txBody>
          <a:bodyPr wrap="square">
            <a:spAutoFit/>
          </a:bodyPr>
          <a:lstStyle/>
          <a:p>
            <a:r>
              <a:rPr lang="en-GB" dirty="0">
                <a:latin typeface="Times New Roman" panose="02020603050405020304" pitchFamily="18" charset="0"/>
                <a:ea typeface="Calibri" panose="020F0502020204030204" pitchFamily="34" charset="0"/>
              </a:rPr>
              <a:t>T</a:t>
            </a:r>
            <a:r>
              <a:rPr lang="en-GB" dirty="0" smtClean="0">
                <a:latin typeface="Times New Roman" panose="02020603050405020304" pitchFamily="18" charset="0"/>
                <a:ea typeface="Calibri" panose="020F0502020204030204" pitchFamily="34" charset="0"/>
              </a:rPr>
              <a:t>he </a:t>
            </a:r>
            <a:r>
              <a:rPr lang="en-GB" dirty="0">
                <a:latin typeface="Times New Roman" panose="02020603050405020304" pitchFamily="18" charset="0"/>
                <a:ea typeface="Calibri" panose="020F0502020204030204" pitchFamily="34" charset="0"/>
              </a:rPr>
              <a:t>interdependency of </a:t>
            </a:r>
            <a:r>
              <a:rPr lang="en-GB" dirty="0" smtClean="0">
                <a:latin typeface="Times New Roman" panose="02020603050405020304" pitchFamily="18" charset="0"/>
                <a:ea typeface="Calibri" panose="020F0502020204030204" pitchFamily="34" charset="0"/>
              </a:rPr>
              <a:t>these 3 </a:t>
            </a:r>
            <a:r>
              <a:rPr lang="en-GB" dirty="0">
                <a:latin typeface="Times New Roman" panose="02020603050405020304" pitchFamily="18" charset="0"/>
                <a:ea typeface="Calibri" panose="020F0502020204030204" pitchFamily="34" charset="0"/>
              </a:rPr>
              <a:t>elements in an online environment helps to create a community that gives room </a:t>
            </a:r>
            <a:r>
              <a:rPr lang="en-GB" dirty="0" smtClean="0">
                <a:latin typeface="Times New Roman" panose="02020603050405020304" pitchFamily="18" charset="0"/>
                <a:ea typeface="Calibri" panose="020F0502020204030204" pitchFamily="34" charset="0"/>
              </a:rPr>
              <a:t>for critical discourse, critical thinking </a:t>
            </a:r>
            <a:r>
              <a:rPr lang="en-GB" dirty="0">
                <a:latin typeface="Times New Roman" panose="02020603050405020304" pitchFamily="18" charset="0"/>
                <a:ea typeface="Calibri" panose="020F0502020204030204" pitchFamily="34" charset="0"/>
              </a:rPr>
              <a:t>and </a:t>
            </a:r>
            <a:r>
              <a:rPr lang="en-GB" dirty="0" smtClean="0">
                <a:latin typeface="Times New Roman" panose="02020603050405020304" pitchFamily="18" charset="0"/>
                <a:ea typeface="Calibri" panose="020F0502020204030204" pitchFamily="34" charset="0"/>
              </a:rPr>
              <a:t>reflection </a:t>
            </a:r>
            <a:r>
              <a:rPr lang="en-GB" dirty="0">
                <a:latin typeface="Times New Roman" panose="02020603050405020304" pitchFamily="18" charset="0"/>
                <a:ea typeface="Calibri" panose="020F0502020204030204" pitchFamily="34" charset="0"/>
              </a:rPr>
              <a:t>among </a:t>
            </a:r>
            <a:r>
              <a:rPr lang="en-GB" dirty="0" smtClean="0">
                <a:latin typeface="Times New Roman" panose="02020603050405020304" pitchFamily="18" charset="0"/>
                <a:ea typeface="Calibri" panose="020F0502020204030204" pitchFamily="34" charset="0"/>
              </a:rPr>
              <a:t>learners. </a:t>
            </a:r>
            <a:endParaRPr lang="en-US" dirty="0"/>
          </a:p>
        </p:txBody>
      </p:sp>
    </p:spTree>
    <p:extLst>
      <p:ext uri="{BB962C8B-B14F-4D97-AF65-F5344CB8AC3E}">
        <p14:creationId xmlns:p14="http://schemas.microsoft.com/office/powerpoint/2010/main" val="3744199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FF0000"/>
                </a:solidFill>
              </a:rPr>
              <a:t>Cognitive Presence?</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a:solidFill>
                  <a:srgbClr val="FF0000"/>
                </a:solidFill>
              </a:rPr>
              <a:t>Cognitive Presence</a:t>
            </a:r>
            <a:r>
              <a:rPr lang="en-US" dirty="0"/>
              <a:t> refers to “the extent to which learners are able to construct and confirm meaning through sustained reflection and discourse in a critical community of inquiry” (Garrison, Anderson and Archer, 2001: 11). This </a:t>
            </a:r>
            <a:r>
              <a:rPr lang="en-US" dirty="0" smtClean="0"/>
              <a:t>component comprises </a:t>
            </a:r>
            <a:r>
              <a:rPr lang="en-US" dirty="0"/>
              <a:t>four </a:t>
            </a:r>
            <a:r>
              <a:rPr lang="en-US" dirty="0" smtClean="0"/>
              <a:t>phases: </a:t>
            </a:r>
            <a:r>
              <a:rPr lang="en-US" b="1" i="1" dirty="0" smtClean="0"/>
              <a:t>triggering </a:t>
            </a:r>
            <a:r>
              <a:rPr lang="en-US" b="1" i="1" dirty="0"/>
              <a:t>event, exploration, integration, </a:t>
            </a:r>
            <a:r>
              <a:rPr lang="en-US" dirty="0"/>
              <a:t>and</a:t>
            </a:r>
            <a:r>
              <a:rPr lang="en-US" b="1" i="1" dirty="0"/>
              <a:t> </a:t>
            </a:r>
            <a:r>
              <a:rPr lang="en-US" b="1" i="1" dirty="0" smtClean="0"/>
              <a:t>resolution.</a:t>
            </a:r>
            <a:endParaRPr lang="en-US" b="1" i="1" dirty="0"/>
          </a:p>
        </p:txBody>
      </p:sp>
    </p:spTree>
    <p:extLst>
      <p:ext uri="{BB962C8B-B14F-4D97-AF65-F5344CB8AC3E}">
        <p14:creationId xmlns:p14="http://schemas.microsoft.com/office/powerpoint/2010/main" val="2801985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7030A0"/>
                </a:solidFill>
              </a:rPr>
              <a:t>Social Presence?</a:t>
            </a:r>
            <a:endParaRPr lang="en-US" dirty="0">
              <a:solidFill>
                <a:srgbClr val="7030A0"/>
              </a:solidFill>
            </a:endParaRPr>
          </a:p>
        </p:txBody>
      </p:sp>
      <p:sp>
        <p:nvSpPr>
          <p:cNvPr id="3" name="Content Placeholder 2"/>
          <p:cNvSpPr>
            <a:spLocks noGrp="1"/>
          </p:cNvSpPr>
          <p:nvPr>
            <p:ph idx="1"/>
          </p:nvPr>
        </p:nvSpPr>
        <p:spPr/>
        <p:txBody>
          <a:bodyPr/>
          <a:lstStyle/>
          <a:p>
            <a:pPr algn="just"/>
            <a:r>
              <a:rPr lang="en-US" dirty="0">
                <a:solidFill>
                  <a:srgbClr val="7030A0"/>
                </a:solidFill>
              </a:rPr>
              <a:t>Social Presence </a:t>
            </a:r>
            <a:r>
              <a:rPr lang="en-US" dirty="0"/>
              <a:t>is the “ability of participants in the Community of Inquiry to project their personal characteristics into the community, thereby presenting themselves to the other participants as ‘real people’ ” (Garrison </a:t>
            </a:r>
            <a:r>
              <a:rPr lang="en-US" i="1" dirty="0"/>
              <a:t>et al.</a:t>
            </a:r>
            <a:r>
              <a:rPr lang="en-US" dirty="0"/>
              <a:t>, 2000: 89</a:t>
            </a:r>
            <a:r>
              <a:rPr lang="en-US" dirty="0" smtClean="0"/>
              <a:t>).</a:t>
            </a:r>
            <a:r>
              <a:rPr lang="en-US" dirty="0"/>
              <a:t> </a:t>
            </a:r>
            <a:r>
              <a:rPr lang="en-US" dirty="0" smtClean="0"/>
              <a:t>Three constructs:</a:t>
            </a:r>
          </a:p>
          <a:p>
            <a:pPr algn="just"/>
            <a:r>
              <a:rPr lang="en-US" b="1" i="1" dirty="0" smtClean="0"/>
              <a:t>affective </a:t>
            </a:r>
            <a:r>
              <a:rPr lang="en-US" b="1" i="1" dirty="0"/>
              <a:t>expression</a:t>
            </a:r>
            <a:r>
              <a:rPr lang="en-US" b="1" dirty="0"/>
              <a:t>, </a:t>
            </a:r>
            <a:endParaRPr lang="en-US" b="1" dirty="0" smtClean="0"/>
          </a:p>
          <a:p>
            <a:pPr algn="just"/>
            <a:r>
              <a:rPr lang="en-US" b="1" i="1" dirty="0" smtClean="0"/>
              <a:t>open communication</a:t>
            </a:r>
            <a:endParaRPr lang="en-US" b="1" dirty="0"/>
          </a:p>
          <a:p>
            <a:pPr algn="just"/>
            <a:r>
              <a:rPr lang="en-US" b="1" i="1" dirty="0" smtClean="0"/>
              <a:t>group </a:t>
            </a:r>
            <a:r>
              <a:rPr lang="en-US" b="1" i="1" dirty="0"/>
              <a:t>cohesion</a:t>
            </a:r>
            <a:r>
              <a:rPr lang="en-US" b="1" dirty="0"/>
              <a:t>. </a:t>
            </a:r>
          </a:p>
        </p:txBody>
      </p:sp>
    </p:spTree>
    <p:extLst>
      <p:ext uri="{BB962C8B-B14F-4D97-AF65-F5344CB8AC3E}">
        <p14:creationId xmlns:p14="http://schemas.microsoft.com/office/powerpoint/2010/main" val="37375832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00B050"/>
                </a:solidFill>
              </a:rPr>
              <a:t>Teaching presence?</a:t>
            </a:r>
            <a:endParaRPr lang="en-US" dirty="0">
              <a:solidFill>
                <a:srgbClr val="00B050"/>
              </a:solidFill>
            </a:endParaRPr>
          </a:p>
        </p:txBody>
      </p:sp>
      <p:sp>
        <p:nvSpPr>
          <p:cNvPr id="3" name="Content Placeholder 2"/>
          <p:cNvSpPr>
            <a:spLocks noGrp="1"/>
          </p:cNvSpPr>
          <p:nvPr>
            <p:ph idx="1"/>
          </p:nvPr>
        </p:nvSpPr>
        <p:spPr/>
        <p:txBody>
          <a:bodyPr/>
          <a:lstStyle/>
          <a:p>
            <a:pPr algn="just"/>
            <a:r>
              <a:rPr lang="en-US" dirty="0">
                <a:solidFill>
                  <a:srgbClr val="00B050"/>
                </a:solidFill>
              </a:rPr>
              <a:t>T</a:t>
            </a:r>
            <a:r>
              <a:rPr lang="en-US" dirty="0" smtClean="0">
                <a:solidFill>
                  <a:srgbClr val="00B050"/>
                </a:solidFill>
              </a:rPr>
              <a:t>eaching </a:t>
            </a:r>
            <a:r>
              <a:rPr lang="en-US" dirty="0">
                <a:solidFill>
                  <a:srgbClr val="00B050"/>
                </a:solidFill>
              </a:rPr>
              <a:t>presence</a:t>
            </a:r>
            <a:r>
              <a:rPr lang="en-US" dirty="0"/>
              <a:t> is defined as “the design, facilitation and direction of cognitive and social processes for the purpose of realizing personally meaningful and educationally worthwhile learning outcomes” (Anderson, </a:t>
            </a:r>
            <a:r>
              <a:rPr lang="en-US" dirty="0" err="1"/>
              <a:t>Rourke</a:t>
            </a:r>
            <a:r>
              <a:rPr lang="en-US" dirty="0"/>
              <a:t>, Garrison and Archer, 2001: 5). </a:t>
            </a:r>
            <a:r>
              <a:rPr lang="en-US" dirty="0" smtClean="0"/>
              <a:t>The activities: </a:t>
            </a:r>
          </a:p>
          <a:p>
            <a:pPr algn="just"/>
            <a:r>
              <a:rPr lang="en-US" i="1" dirty="0" smtClean="0"/>
              <a:t>Instructional </a:t>
            </a:r>
            <a:r>
              <a:rPr lang="en-US" i="1" dirty="0"/>
              <a:t>design and </a:t>
            </a:r>
            <a:r>
              <a:rPr lang="en-US" i="1" dirty="0" err="1"/>
              <a:t>organisation</a:t>
            </a:r>
            <a:r>
              <a:rPr lang="en-US" dirty="0"/>
              <a:t>, </a:t>
            </a:r>
            <a:endParaRPr lang="en-US" dirty="0" smtClean="0"/>
          </a:p>
          <a:p>
            <a:pPr algn="just"/>
            <a:r>
              <a:rPr lang="en-US" i="1" dirty="0" smtClean="0"/>
              <a:t>facilitating </a:t>
            </a:r>
            <a:r>
              <a:rPr lang="en-US" i="1" dirty="0"/>
              <a:t>discourse</a:t>
            </a:r>
            <a:r>
              <a:rPr lang="en-US" dirty="0"/>
              <a:t> </a:t>
            </a:r>
            <a:r>
              <a:rPr lang="en-US" dirty="0" smtClean="0"/>
              <a:t>and</a:t>
            </a:r>
          </a:p>
          <a:p>
            <a:pPr algn="just"/>
            <a:r>
              <a:rPr lang="en-US" i="1" dirty="0" smtClean="0"/>
              <a:t>direct instruction</a:t>
            </a:r>
            <a:r>
              <a:rPr lang="en-US" dirty="0"/>
              <a:t>.</a:t>
            </a:r>
          </a:p>
        </p:txBody>
      </p:sp>
    </p:spTree>
    <p:extLst>
      <p:ext uri="{BB962C8B-B14F-4D97-AF65-F5344CB8AC3E}">
        <p14:creationId xmlns:p14="http://schemas.microsoft.com/office/powerpoint/2010/main" val="2939417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TP focuses </a:t>
            </a:r>
            <a:r>
              <a:rPr lang="en-US" dirty="0"/>
              <a:t>on the functions of the teacher to communicate instructional design and </a:t>
            </a:r>
            <a:r>
              <a:rPr lang="en-US" dirty="0" err="1"/>
              <a:t>organisation</a:t>
            </a:r>
            <a:r>
              <a:rPr lang="en-US" dirty="0"/>
              <a:t> to students, facilitate useful discourse among learners, and provide direct instruction in a way that will engage students to effectively take part in the learning process and learn from discussions at hand. </a:t>
            </a:r>
          </a:p>
        </p:txBody>
      </p:sp>
    </p:spTree>
    <p:extLst>
      <p:ext uri="{BB962C8B-B14F-4D97-AF65-F5344CB8AC3E}">
        <p14:creationId xmlns:p14="http://schemas.microsoft.com/office/powerpoint/2010/main" val="3082498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1</a:t>
            </a:r>
            <a:r>
              <a:rPr lang="en-US" sz="4000" baseline="30000" dirty="0" smtClean="0"/>
              <a:t>st</a:t>
            </a:r>
            <a:r>
              <a:rPr lang="en-US" sz="4000" dirty="0" smtClean="0"/>
              <a:t> indicator of TP: Design </a:t>
            </a:r>
            <a:r>
              <a:rPr lang="en-US" sz="4000" dirty="0"/>
              <a:t>and </a:t>
            </a:r>
            <a:r>
              <a:rPr lang="en-US" sz="4000" dirty="0" err="1"/>
              <a:t>organisation</a:t>
            </a:r>
            <a:endParaRPr lang="en-US" sz="4000" dirty="0"/>
          </a:p>
        </p:txBody>
      </p:sp>
      <p:sp>
        <p:nvSpPr>
          <p:cNvPr id="3" name="Content Placeholder 2"/>
          <p:cNvSpPr>
            <a:spLocks noGrp="1"/>
          </p:cNvSpPr>
          <p:nvPr>
            <p:ph idx="1"/>
          </p:nvPr>
        </p:nvSpPr>
        <p:spPr/>
        <p:txBody>
          <a:bodyPr/>
          <a:lstStyle/>
          <a:p>
            <a:pPr algn="just"/>
            <a:r>
              <a:rPr lang="en-US" dirty="0" smtClean="0"/>
              <a:t>Refers to the </a:t>
            </a:r>
            <a:r>
              <a:rPr lang="en-US" dirty="0"/>
              <a:t>role of the teacher in establishing curriculum contents, learning activities and timelines. The teacher plans and </a:t>
            </a:r>
            <a:r>
              <a:rPr lang="en-US" dirty="0" err="1"/>
              <a:t>organises</a:t>
            </a:r>
            <a:r>
              <a:rPr lang="en-US" dirty="0"/>
              <a:t> learning activities, assigns roles to students, and determines their interaction pattern. </a:t>
            </a:r>
          </a:p>
        </p:txBody>
      </p:sp>
    </p:spTree>
    <p:extLst>
      <p:ext uri="{BB962C8B-B14F-4D97-AF65-F5344CB8AC3E}">
        <p14:creationId xmlns:p14="http://schemas.microsoft.com/office/powerpoint/2010/main" val="3818715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     GLOBAL </a:t>
            </a:r>
            <a:r>
              <a:rPr lang="en-US" sz="4000" b="1" dirty="0"/>
              <a:t>UPTAKE OF TECHNOLOGY</a:t>
            </a:r>
            <a:endParaRPr lang="en-US" sz="4000" dirty="0"/>
          </a:p>
        </p:txBody>
      </p:sp>
      <p:sp>
        <p:nvSpPr>
          <p:cNvPr id="3" name="Content Placeholder 2"/>
          <p:cNvSpPr>
            <a:spLocks noGrp="1"/>
          </p:cNvSpPr>
          <p:nvPr>
            <p:ph idx="1"/>
          </p:nvPr>
        </p:nvSpPr>
        <p:spPr/>
        <p:txBody>
          <a:bodyPr/>
          <a:lstStyle/>
          <a:p>
            <a:pPr algn="just"/>
            <a:r>
              <a:rPr lang="en-GB" dirty="0"/>
              <a:t>The global growth and uptake of technology has been high in advanced countries resulting in global investments of the United States reaching </a:t>
            </a:r>
            <a:r>
              <a:rPr lang="en-US" dirty="0"/>
              <a:t>$18.66 billion in 2019 (El Said, 2021), and an estimated $350 billion by 2025 (World Economic Forum, 2020). </a:t>
            </a:r>
          </a:p>
        </p:txBody>
      </p:sp>
    </p:spTree>
    <p:extLst>
      <p:ext uri="{BB962C8B-B14F-4D97-AF65-F5344CB8AC3E}">
        <p14:creationId xmlns:p14="http://schemas.microsoft.com/office/powerpoint/2010/main" val="26590928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2163"/>
            <a:ext cx="8229600" cy="1143000"/>
          </a:xfrm>
        </p:spPr>
        <p:txBody>
          <a:bodyPr/>
          <a:lstStyle/>
          <a:p>
            <a:r>
              <a:rPr lang="en-US" dirty="0" smtClean="0"/>
              <a:t>  </a:t>
            </a:r>
            <a:r>
              <a:rPr lang="en-US" sz="4000" dirty="0" smtClean="0"/>
              <a:t>2</a:t>
            </a:r>
            <a:r>
              <a:rPr lang="en-US" sz="4000" baseline="30000" dirty="0" smtClean="0"/>
              <a:t>nd</a:t>
            </a:r>
            <a:r>
              <a:rPr lang="en-US" sz="4000" dirty="0" smtClean="0"/>
              <a:t> indicator of TP: </a:t>
            </a:r>
            <a:r>
              <a:rPr lang="en-US" sz="4000" dirty="0"/>
              <a:t>Facilitating discourse </a:t>
            </a:r>
          </a:p>
        </p:txBody>
      </p:sp>
      <p:sp>
        <p:nvSpPr>
          <p:cNvPr id="3" name="Content Placeholder 2"/>
          <p:cNvSpPr>
            <a:spLocks noGrp="1"/>
          </p:cNvSpPr>
          <p:nvPr>
            <p:ph idx="1"/>
          </p:nvPr>
        </p:nvSpPr>
        <p:spPr/>
        <p:txBody>
          <a:bodyPr/>
          <a:lstStyle/>
          <a:p>
            <a:pPr algn="just"/>
            <a:r>
              <a:rPr lang="en-US" dirty="0"/>
              <a:t>Facilitating discourse involves the role of the teacher in helping students to understand the topics discussed. </a:t>
            </a:r>
            <a:r>
              <a:rPr lang="en-US" dirty="0" smtClean="0"/>
              <a:t>The teacher use TP to engage students </a:t>
            </a:r>
            <a:r>
              <a:rPr lang="en-US" dirty="0"/>
              <a:t>in interacting and building on the information provided in the course materials. </a:t>
            </a:r>
            <a:r>
              <a:rPr lang="en-US" dirty="0" smtClean="0"/>
              <a:t>TP </a:t>
            </a:r>
            <a:r>
              <a:rPr lang="en-US" dirty="0"/>
              <a:t>influences the creation and sustainability of social and cognitive </a:t>
            </a:r>
            <a:r>
              <a:rPr lang="en-US" dirty="0" smtClean="0"/>
              <a:t>presence.</a:t>
            </a:r>
          </a:p>
        </p:txBody>
      </p:sp>
    </p:spTree>
    <p:extLst>
      <p:ext uri="{BB962C8B-B14F-4D97-AF65-F5344CB8AC3E}">
        <p14:creationId xmlns:p14="http://schemas.microsoft.com/office/powerpoint/2010/main" val="1480420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smtClean="0"/>
              <a:t>3</a:t>
            </a:r>
            <a:r>
              <a:rPr lang="en-GB" sz="4400" baseline="30000" dirty="0" smtClean="0"/>
              <a:t>rd</a:t>
            </a:r>
            <a:r>
              <a:rPr lang="en-GB" sz="4400" dirty="0" smtClean="0"/>
              <a:t> Indicator of TP:</a:t>
            </a:r>
            <a:r>
              <a:rPr lang="en-US" sz="4400" dirty="0"/>
              <a:t> direct instruction</a:t>
            </a:r>
          </a:p>
        </p:txBody>
      </p:sp>
      <p:sp>
        <p:nvSpPr>
          <p:cNvPr id="3" name="Content Placeholder 2"/>
          <p:cNvSpPr>
            <a:spLocks noGrp="1"/>
          </p:cNvSpPr>
          <p:nvPr>
            <p:ph idx="1"/>
          </p:nvPr>
        </p:nvSpPr>
        <p:spPr/>
        <p:txBody>
          <a:bodyPr/>
          <a:lstStyle/>
          <a:p>
            <a:pPr algn="just"/>
            <a:r>
              <a:rPr lang="en-US" dirty="0" smtClean="0"/>
              <a:t>This refers to the </a:t>
            </a:r>
            <a:r>
              <a:rPr lang="en-US" dirty="0"/>
              <a:t>intellectual and scholarly leadership the teacher provides based on his or her subject matter </a:t>
            </a:r>
            <a:r>
              <a:rPr lang="en-US" dirty="0" smtClean="0"/>
              <a:t>expertise.</a:t>
            </a:r>
          </a:p>
          <a:p>
            <a:pPr algn="just"/>
            <a:r>
              <a:rPr lang="en-US" dirty="0" smtClean="0"/>
              <a:t>DI is done by providing </a:t>
            </a:r>
            <a:r>
              <a:rPr lang="en-US" dirty="0"/>
              <a:t>academic support for students by “presenting content and questions, focusing and summarizing discussion, confirming discussion, confirming understanding, diagnosing misperceptions, injecting knowledge from diverse sources, and responding to technical concerns” (Garrison </a:t>
            </a:r>
            <a:r>
              <a:rPr lang="en-US" i="1" dirty="0"/>
              <a:t>et al</a:t>
            </a:r>
            <a:r>
              <a:rPr lang="en-US" dirty="0"/>
              <a:t>., 2001).</a:t>
            </a:r>
          </a:p>
          <a:p>
            <a:endParaRPr lang="en-US" dirty="0"/>
          </a:p>
        </p:txBody>
      </p:sp>
    </p:spTree>
    <p:extLst>
      <p:ext uri="{BB962C8B-B14F-4D97-AF65-F5344CB8AC3E}">
        <p14:creationId xmlns:p14="http://schemas.microsoft.com/office/powerpoint/2010/main" val="34787571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foster the 3 presences</a:t>
            </a:r>
            <a:endParaRPr lang="en-US" dirty="0"/>
          </a:p>
        </p:txBody>
      </p:sp>
      <p:sp>
        <p:nvSpPr>
          <p:cNvPr id="3" name="Content Placeholder 2"/>
          <p:cNvSpPr>
            <a:spLocks noGrp="1"/>
          </p:cNvSpPr>
          <p:nvPr>
            <p:ph idx="1"/>
          </p:nvPr>
        </p:nvSpPr>
        <p:spPr/>
        <p:txBody>
          <a:bodyPr/>
          <a:lstStyle/>
          <a:p>
            <a:pPr marL="0" indent="0" algn="just">
              <a:buNone/>
            </a:pPr>
            <a:r>
              <a:rPr lang="en-GB" dirty="0" smtClean="0"/>
              <a:t>Cognitive Presence</a:t>
            </a:r>
          </a:p>
          <a:p>
            <a:pPr marL="0" indent="0" algn="just">
              <a:buNone/>
            </a:pPr>
            <a:r>
              <a:rPr lang="en-GB" dirty="0" smtClean="0"/>
              <a:t>Social Presence</a:t>
            </a:r>
          </a:p>
          <a:p>
            <a:pPr marL="0" indent="0" algn="just">
              <a:buNone/>
            </a:pPr>
            <a:r>
              <a:rPr lang="en-GB" dirty="0" smtClean="0"/>
              <a:t>Teaching </a:t>
            </a:r>
            <a:r>
              <a:rPr lang="en-GB" dirty="0"/>
              <a:t>Presence</a:t>
            </a:r>
          </a:p>
          <a:p>
            <a:pPr marL="0" indent="0" algn="just">
              <a:buNone/>
            </a:pPr>
            <a:endParaRPr lang="en-US" dirty="0" smtClean="0"/>
          </a:p>
        </p:txBody>
      </p:sp>
    </p:spTree>
    <p:extLst>
      <p:ext uri="{BB962C8B-B14F-4D97-AF65-F5344CB8AC3E}">
        <p14:creationId xmlns:p14="http://schemas.microsoft.com/office/powerpoint/2010/main" val="31169134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5028376"/>
              </p:ext>
            </p:extLst>
          </p:nvPr>
        </p:nvGraphicFramePr>
        <p:xfrm>
          <a:off x="1259632" y="704851"/>
          <a:ext cx="6696743" cy="5763974"/>
        </p:xfrm>
        <a:graphic>
          <a:graphicData uri="http://schemas.openxmlformats.org/drawingml/2006/table">
            <a:tbl>
              <a:tblPr firstRow="1" firstCol="1" bandRow="1">
                <a:tableStyleId>{5C22544A-7EE6-4342-B048-85BDC9FD1C3A}</a:tableStyleId>
              </a:tblPr>
              <a:tblGrid>
                <a:gridCol w="1375160"/>
                <a:gridCol w="2372868"/>
                <a:gridCol w="2948715"/>
              </a:tblGrid>
              <a:tr h="226519">
                <a:tc gridSpan="3">
                  <a:txBody>
                    <a:bodyPr/>
                    <a:lstStyle/>
                    <a:p>
                      <a:pPr>
                        <a:lnSpc>
                          <a:spcPct val="115000"/>
                        </a:lnSpc>
                        <a:spcAft>
                          <a:spcPts val="0"/>
                        </a:spcAft>
                      </a:pPr>
                      <a:r>
                        <a:rPr lang="en-US" sz="1100" dirty="0">
                          <a:effectLst/>
                        </a:rPr>
                        <a:t>                                                         COGNITIVE PRESENCE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hMerge="1">
                  <a:txBody>
                    <a:bodyPr/>
                    <a:lstStyle/>
                    <a:p>
                      <a:endParaRPr lang="en-US"/>
                    </a:p>
                  </a:txBody>
                  <a:tcPr/>
                </a:tc>
                <a:tc hMerge="1">
                  <a:txBody>
                    <a:bodyPr/>
                    <a:lstStyle/>
                    <a:p>
                      <a:endParaRPr lang="en-US"/>
                    </a:p>
                  </a:txBody>
                  <a:tcPr/>
                </a:tc>
              </a:tr>
              <a:tr h="389291">
                <a:tc>
                  <a:txBody>
                    <a:bodyPr/>
                    <a:lstStyle/>
                    <a:p>
                      <a:pPr>
                        <a:lnSpc>
                          <a:spcPct val="115000"/>
                        </a:lnSpc>
                        <a:spcAft>
                          <a:spcPts val="0"/>
                        </a:spcAft>
                      </a:pPr>
                      <a:r>
                        <a:rPr lang="en-US" sz="1100">
                          <a:effectLst/>
                        </a:rPr>
                        <a:t>Categories Sample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nSpc>
                          <a:spcPct val="115000"/>
                        </a:lnSpc>
                        <a:spcAft>
                          <a:spcPts val="0"/>
                        </a:spcAft>
                      </a:pPr>
                      <a:r>
                        <a:rPr lang="en-US" sz="1100">
                          <a:effectLst/>
                        </a:rPr>
                        <a:t>Indicators (examples only)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nSpc>
                          <a:spcPct val="115000"/>
                        </a:lnSpc>
                        <a:spcAft>
                          <a:spcPts val="0"/>
                        </a:spcAft>
                      </a:pPr>
                      <a:r>
                        <a:rPr lang="en-US" sz="1100" dirty="0">
                          <a:effectLst/>
                        </a:rPr>
                        <a:t>Statements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r>
              <a:tr h="1853339">
                <a:tc>
                  <a:txBody>
                    <a:bodyPr/>
                    <a:lstStyle/>
                    <a:p>
                      <a:pPr>
                        <a:lnSpc>
                          <a:spcPct val="115000"/>
                        </a:lnSpc>
                        <a:spcAft>
                          <a:spcPts val="0"/>
                        </a:spcAft>
                      </a:pPr>
                      <a:r>
                        <a:rPr lang="en-US" sz="1100">
                          <a:effectLst/>
                        </a:rPr>
                        <a:t>Triggering event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nSpc>
                          <a:spcPct val="115000"/>
                        </a:lnSpc>
                        <a:spcAft>
                          <a:spcPts val="0"/>
                        </a:spcAft>
                      </a:pPr>
                      <a:r>
                        <a:rPr lang="en-US" sz="1100" dirty="0">
                          <a:effectLst/>
                        </a:rPr>
                        <a:t>sense of puzzlement, questioning the applicability of course content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nSpc>
                          <a:spcPct val="115000"/>
                        </a:lnSpc>
                        <a:spcAft>
                          <a:spcPts val="0"/>
                        </a:spcAft>
                      </a:pPr>
                      <a:r>
                        <a:rPr lang="en-US" sz="1100" dirty="0">
                          <a:effectLst/>
                        </a:rPr>
                        <a:t>After the class with </a:t>
                      </a:r>
                      <a:r>
                        <a:rPr lang="en-US" sz="1100" dirty="0" err="1">
                          <a:effectLst/>
                        </a:rPr>
                        <a:t>Mrs</a:t>
                      </a:r>
                      <a:r>
                        <a:rPr lang="en-US" sz="1100" dirty="0">
                          <a:effectLst/>
                        </a:rPr>
                        <a:t> … , </a:t>
                      </a:r>
                      <a:r>
                        <a:rPr lang="en-US" sz="1100" dirty="0" err="1">
                          <a:effectLst/>
                        </a:rPr>
                        <a:t>i</a:t>
                      </a:r>
                      <a:r>
                        <a:rPr lang="en-US" sz="1100" dirty="0">
                          <a:effectLst/>
                        </a:rPr>
                        <a:t> was wondering the </a:t>
                      </a:r>
                      <a:r>
                        <a:rPr lang="en-US" sz="1100" dirty="0" err="1">
                          <a:effectLst/>
                        </a:rPr>
                        <a:t>folowing</a:t>
                      </a:r>
                      <a:r>
                        <a:rPr lang="en-US" sz="1100" dirty="0">
                          <a:effectLst/>
                        </a:rPr>
                        <a:t>. please guys and girls what are the usefulness of summary writing taking a course like Physics  102?</a:t>
                      </a:r>
                    </a:p>
                    <a:p>
                      <a:pPr>
                        <a:lnSpc>
                          <a:spcPct val="115000"/>
                        </a:lnSpc>
                        <a:spcAft>
                          <a:spcPts val="0"/>
                        </a:spcAft>
                      </a:pPr>
                      <a:r>
                        <a:rPr lang="en-US" sz="1100" dirty="0">
                          <a:effectLst/>
                        </a:rPr>
                        <a:t> </a:t>
                      </a:r>
                    </a:p>
                    <a:p>
                      <a:pPr>
                        <a:lnSpc>
                          <a:spcPct val="115000"/>
                        </a:lnSpc>
                        <a:spcAft>
                          <a:spcPts val="0"/>
                        </a:spcAft>
                      </a:pPr>
                      <a:r>
                        <a:rPr lang="en-US" sz="1100" dirty="0" err="1">
                          <a:effectLst/>
                        </a:rPr>
                        <a:t>Covid</a:t>
                      </a:r>
                      <a:r>
                        <a:rPr lang="en-US" sz="1100" dirty="0">
                          <a:effectLst/>
                        </a:rPr>
                        <a:t> 19 in Nigeria. What is Covid-19? Origin? How do we delimit the topic? </a:t>
                      </a:r>
                    </a:p>
                    <a:p>
                      <a:pPr>
                        <a:lnSpc>
                          <a:spcPct val="115000"/>
                        </a:lnSpc>
                        <a:spcAft>
                          <a:spcPts val="0"/>
                        </a:spcAft>
                      </a:pPr>
                      <a:r>
                        <a:rPr lang="en-US" sz="1100" dirty="0">
                          <a:effectLst/>
                        </a:rPr>
                        <a:t>Ma, is this topic ok. </a:t>
                      </a:r>
                      <a:r>
                        <a:rPr lang="en-US" sz="1100" dirty="0" err="1">
                          <a:effectLst/>
                        </a:rPr>
                        <a:t>Covid</a:t>
                      </a:r>
                      <a:r>
                        <a:rPr lang="en-US" sz="1100" dirty="0">
                          <a:effectLst/>
                        </a:rPr>
                        <a:t> 19 and climate change?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r>
              <a:tr h="1647413">
                <a:tc>
                  <a:txBody>
                    <a:bodyPr/>
                    <a:lstStyle/>
                    <a:p>
                      <a:pPr>
                        <a:lnSpc>
                          <a:spcPct val="115000"/>
                        </a:lnSpc>
                        <a:spcAft>
                          <a:spcPts val="0"/>
                        </a:spcAft>
                      </a:pPr>
                      <a:r>
                        <a:rPr lang="en-US" sz="1100">
                          <a:effectLst/>
                        </a:rPr>
                        <a:t>Exploration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gn="just">
                        <a:lnSpc>
                          <a:spcPct val="115000"/>
                        </a:lnSpc>
                        <a:spcAft>
                          <a:spcPts val="0"/>
                        </a:spcAft>
                      </a:pPr>
                      <a:r>
                        <a:rPr lang="en-US" sz="1100" dirty="0">
                          <a:effectLst/>
                        </a:rPr>
                        <a:t>Individual and collective exploration of the problem. Brainstorming, questioning, sharing experiences and information, and adding to the knowledge established or expressed.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nSpc>
                          <a:spcPct val="115000"/>
                        </a:lnSpc>
                        <a:spcAft>
                          <a:spcPts val="0"/>
                        </a:spcAft>
                      </a:pPr>
                      <a:r>
                        <a:rPr lang="en-US" sz="1100" dirty="0">
                          <a:effectLst/>
                        </a:rPr>
                        <a:t>Re: What are the effect of coffee drinking on the human brain?</a:t>
                      </a:r>
                    </a:p>
                    <a:p>
                      <a:pPr>
                        <a:lnSpc>
                          <a:spcPct val="115000"/>
                        </a:lnSpc>
                        <a:spcAft>
                          <a:spcPts val="0"/>
                        </a:spcAft>
                      </a:pPr>
                      <a:r>
                        <a:rPr lang="en-US" sz="1100" dirty="0">
                          <a:effectLst/>
                        </a:rPr>
                        <a:t> </a:t>
                      </a:r>
                    </a:p>
                    <a:p>
                      <a:pPr>
                        <a:lnSpc>
                          <a:spcPct val="115000"/>
                        </a:lnSpc>
                        <a:spcAft>
                          <a:spcPts val="0"/>
                        </a:spcAft>
                      </a:pPr>
                      <a:r>
                        <a:rPr lang="en-US" sz="1100" dirty="0">
                          <a:effectLst/>
                        </a:rPr>
                        <a:t>Just </a:t>
                      </a:r>
                      <a:r>
                        <a:rPr lang="en-US" sz="1100" dirty="0" err="1">
                          <a:effectLst/>
                        </a:rPr>
                        <a:t>google</a:t>
                      </a:r>
                      <a:r>
                        <a:rPr lang="en-US" sz="1100" dirty="0">
                          <a:effectLst/>
                        </a:rPr>
                        <a:t> adverse effect of coffee on the brain. There is no need for words.</a:t>
                      </a:r>
                    </a:p>
                    <a:p>
                      <a:pPr>
                        <a:lnSpc>
                          <a:spcPct val="115000"/>
                        </a:lnSpc>
                        <a:spcAft>
                          <a:spcPts val="0"/>
                        </a:spcAft>
                      </a:pPr>
                      <a:r>
                        <a:rPr lang="en-US" sz="1100" dirty="0">
                          <a:effectLst/>
                        </a:rPr>
                        <a:t> </a:t>
                      </a:r>
                    </a:p>
                    <a:p>
                      <a:pPr>
                        <a:lnSpc>
                          <a:spcPct val="115000"/>
                        </a:lnSpc>
                        <a:spcAft>
                          <a:spcPts val="0"/>
                        </a:spcAft>
                      </a:pPr>
                      <a:r>
                        <a:rPr lang="en-US" sz="1100" dirty="0">
                          <a:effectLst/>
                        </a:rPr>
                        <a:t>Ma, is Covid-19 and education </a:t>
                      </a:r>
                      <a:r>
                        <a:rPr lang="en-US" sz="1100" dirty="0" smtClean="0">
                          <a:effectLst/>
                        </a:rPr>
                        <a:t>in </a:t>
                      </a:r>
                      <a:r>
                        <a:rPr lang="en-US" sz="1100" dirty="0">
                          <a:effectLst/>
                        </a:rPr>
                        <a:t>Nigeria ok?</a:t>
                      </a:r>
                    </a:p>
                    <a:p>
                      <a:pPr>
                        <a:lnSpc>
                          <a:spcPct val="115000"/>
                        </a:lnSpc>
                        <a:spcAft>
                          <a:spcPts val="0"/>
                        </a:spcAft>
                      </a:pPr>
                      <a:r>
                        <a:rPr lang="en-US" sz="1100" dirty="0">
                          <a:effectLst/>
                        </a:rPr>
                        <a:t>What about Covid-19 and health in Nigeria?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r>
              <a:tr h="823706">
                <a:tc>
                  <a:txBody>
                    <a:bodyPr/>
                    <a:lstStyle/>
                    <a:p>
                      <a:pPr>
                        <a:lnSpc>
                          <a:spcPct val="115000"/>
                        </a:lnSpc>
                        <a:spcAft>
                          <a:spcPts val="0"/>
                        </a:spcAft>
                      </a:pPr>
                      <a:r>
                        <a:rPr lang="en-US" sz="1100">
                          <a:effectLst/>
                        </a:rPr>
                        <a:t> </a:t>
                      </a:r>
                    </a:p>
                    <a:p>
                      <a:pPr>
                        <a:lnSpc>
                          <a:spcPct val="115000"/>
                        </a:lnSpc>
                        <a:spcAft>
                          <a:spcPts val="0"/>
                        </a:spcAft>
                      </a:pPr>
                      <a:r>
                        <a:rPr lang="en-US" sz="1100">
                          <a:effectLst/>
                        </a:rPr>
                        <a:t>Integration </a:t>
                      </a:r>
                    </a:p>
                    <a:p>
                      <a:pPr>
                        <a:lnSpc>
                          <a:spcPct val="115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gn="just">
                        <a:lnSpc>
                          <a:spcPct val="115000"/>
                        </a:lnSpc>
                        <a:spcAft>
                          <a:spcPts val="0"/>
                        </a:spcAft>
                      </a:pPr>
                      <a:r>
                        <a:rPr lang="en-US" sz="1100">
                          <a:effectLst/>
                        </a:rPr>
                        <a:t>Participants react to the initial problem in greater depth through brainstorming, questioning, sharing experiences and information.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nSpc>
                          <a:spcPct val="115000"/>
                        </a:lnSpc>
                        <a:spcAft>
                          <a:spcPts val="0"/>
                        </a:spcAft>
                      </a:pPr>
                      <a:r>
                        <a:rPr lang="en-US" sz="1100" dirty="0">
                          <a:effectLst/>
                        </a:rPr>
                        <a:t>Ok Ma, so can we look at </a:t>
                      </a:r>
                      <a:r>
                        <a:rPr lang="en-US" sz="1100" dirty="0" err="1">
                          <a:effectLst/>
                        </a:rPr>
                        <a:t>Covid</a:t>
                      </a:r>
                      <a:r>
                        <a:rPr lang="en-US" sz="1100" dirty="0">
                          <a:effectLst/>
                        </a:rPr>
                        <a:t> 19 and traditional remedies in South West Nigeria?</a:t>
                      </a:r>
                    </a:p>
                    <a:p>
                      <a:pPr>
                        <a:lnSpc>
                          <a:spcPct val="115000"/>
                        </a:lnSpc>
                        <a:spcAft>
                          <a:spcPts val="0"/>
                        </a:spcAft>
                      </a:pPr>
                      <a:r>
                        <a:rPr lang="en-US" sz="1100" dirty="0">
                          <a:effectLst/>
                        </a:rPr>
                        <a:t> Re: refine it further. </a:t>
                      </a:r>
                    </a:p>
                    <a:p>
                      <a:pPr>
                        <a:lnSpc>
                          <a:spcPct val="115000"/>
                        </a:lnSpc>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r>
              <a:tr h="823706">
                <a:tc>
                  <a:txBody>
                    <a:bodyPr/>
                    <a:lstStyle/>
                    <a:p>
                      <a:pPr>
                        <a:lnSpc>
                          <a:spcPct val="115000"/>
                        </a:lnSpc>
                        <a:spcAft>
                          <a:spcPts val="0"/>
                        </a:spcAft>
                      </a:pPr>
                      <a:r>
                        <a:rPr lang="en-US" sz="1100">
                          <a:effectLst/>
                        </a:rPr>
                        <a:t> </a:t>
                      </a:r>
                    </a:p>
                    <a:p>
                      <a:pPr>
                        <a:lnSpc>
                          <a:spcPct val="115000"/>
                        </a:lnSpc>
                        <a:spcAft>
                          <a:spcPts val="0"/>
                        </a:spcAft>
                      </a:pPr>
                      <a:r>
                        <a:rPr lang="en-US" sz="1100">
                          <a:effectLst/>
                        </a:rPr>
                        <a:t>Resolution</a:t>
                      </a:r>
                    </a:p>
                    <a:p>
                      <a:pPr>
                        <a:lnSpc>
                          <a:spcPct val="115000"/>
                        </a:lnSpc>
                        <a:spcAft>
                          <a:spcPts val="0"/>
                        </a:spcAft>
                      </a:pPr>
                      <a:r>
                        <a:rPr lang="en-US" sz="1100">
                          <a:effectLst/>
                        </a:rPr>
                        <a:t> </a:t>
                      </a:r>
                    </a:p>
                    <a:p>
                      <a:pPr>
                        <a:lnSpc>
                          <a:spcPct val="115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nSpc>
                          <a:spcPct val="115000"/>
                        </a:lnSpc>
                        <a:spcAft>
                          <a:spcPts val="0"/>
                        </a:spcAft>
                      </a:pPr>
                      <a:r>
                        <a:rPr lang="en-US" sz="1100">
                          <a:effectLst/>
                        </a:rPr>
                        <a:t>The problem is resolved or learners transfer knowledge acquired to solve other related problems.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c>
                  <a:txBody>
                    <a:bodyPr/>
                    <a:lstStyle/>
                    <a:p>
                      <a:pPr>
                        <a:lnSpc>
                          <a:spcPct val="115000"/>
                        </a:lnSpc>
                        <a:spcAft>
                          <a:spcPts val="0"/>
                        </a:spcAft>
                      </a:pPr>
                      <a:r>
                        <a:rPr lang="en-US" sz="1100" dirty="0">
                          <a:effectLst/>
                        </a:rPr>
                        <a:t>What about this, </a:t>
                      </a:r>
                      <a:r>
                        <a:rPr lang="en-US" sz="1100" dirty="0" err="1">
                          <a:effectLst/>
                        </a:rPr>
                        <a:t>Covid</a:t>
                      </a:r>
                      <a:r>
                        <a:rPr lang="en-US" sz="1100" dirty="0">
                          <a:effectLst/>
                        </a:rPr>
                        <a:t> 19 </a:t>
                      </a:r>
                      <a:r>
                        <a:rPr lang="en-US" sz="1100" dirty="0" smtClean="0">
                          <a:effectLst/>
                        </a:rPr>
                        <a:t>and steam  inhalation </a:t>
                      </a:r>
                      <a:r>
                        <a:rPr lang="en-US" sz="1100" dirty="0">
                          <a:effectLst/>
                        </a:rPr>
                        <a:t>in </a:t>
                      </a:r>
                      <a:r>
                        <a:rPr lang="en-US" sz="1100" dirty="0" err="1">
                          <a:effectLst/>
                        </a:rPr>
                        <a:t>Ikere-Ekiti</a:t>
                      </a:r>
                      <a:r>
                        <a:rPr lang="en-US" sz="1100" dirty="0">
                          <a:effectLst/>
                        </a:rPr>
                        <a:t>?</a:t>
                      </a:r>
                    </a:p>
                    <a:p>
                      <a:pPr>
                        <a:lnSpc>
                          <a:spcPct val="115000"/>
                        </a:lnSpc>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380" marR="63380" marT="0" marB="0"/>
                </a:tc>
              </a:tr>
            </a:tbl>
          </a:graphicData>
        </a:graphic>
      </p:graphicFrame>
    </p:spTree>
    <p:extLst>
      <p:ext uri="{BB962C8B-B14F-4D97-AF65-F5344CB8AC3E}">
        <p14:creationId xmlns:p14="http://schemas.microsoft.com/office/powerpoint/2010/main" val="33570622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15441856"/>
              </p:ext>
            </p:extLst>
          </p:nvPr>
        </p:nvGraphicFramePr>
        <p:xfrm>
          <a:off x="971600" y="332655"/>
          <a:ext cx="7344816" cy="7228815"/>
        </p:xfrm>
        <a:graphic>
          <a:graphicData uri="http://schemas.openxmlformats.org/drawingml/2006/table">
            <a:tbl>
              <a:tblPr firstRow="1" firstCol="1" bandRow="1">
                <a:tableStyleId>{5C22544A-7EE6-4342-B048-85BDC9FD1C3A}</a:tableStyleId>
              </a:tblPr>
              <a:tblGrid>
                <a:gridCol w="1443825"/>
                <a:gridCol w="3006269"/>
                <a:gridCol w="2894722"/>
              </a:tblGrid>
              <a:tr h="169327">
                <a:tc gridSpan="3">
                  <a:txBody>
                    <a:bodyPr/>
                    <a:lstStyle/>
                    <a:p>
                      <a:pPr>
                        <a:spcAft>
                          <a:spcPts val="0"/>
                        </a:spcAft>
                      </a:pPr>
                      <a:r>
                        <a:rPr lang="en-US" sz="1100" dirty="0">
                          <a:effectLst/>
                        </a:rPr>
                        <a:t>                                             </a:t>
                      </a:r>
                      <a:r>
                        <a:rPr lang="en-GB" sz="1100" dirty="0">
                          <a:effectLst/>
                        </a:rPr>
                        <a:t>SOCIAL</a:t>
                      </a:r>
                      <a:r>
                        <a:rPr lang="en-US" sz="1100" dirty="0">
                          <a:effectLst/>
                        </a:rPr>
                        <a:t>  PRESENCE</a:t>
                      </a:r>
                      <a:endParaRPr lang="en-US" sz="1100" dirty="0">
                        <a:effectLst/>
                        <a:latin typeface="Calibri" panose="020F0502020204030204" pitchFamily="34" charset="0"/>
                        <a:cs typeface="Times New Roman" panose="02020603050405020304" pitchFamily="18" charset="0"/>
                      </a:endParaRPr>
                    </a:p>
                  </a:txBody>
                  <a:tcPr marL="49014" marR="49014" marT="0" marB="0"/>
                </a:tc>
                <a:tc hMerge="1">
                  <a:txBody>
                    <a:bodyPr/>
                    <a:lstStyle/>
                    <a:p>
                      <a:endParaRPr lang="en-US"/>
                    </a:p>
                  </a:txBody>
                  <a:tcPr/>
                </a:tc>
                <a:tc hMerge="1">
                  <a:txBody>
                    <a:bodyPr/>
                    <a:lstStyle/>
                    <a:p>
                      <a:endParaRPr lang="en-US"/>
                    </a:p>
                  </a:txBody>
                  <a:tcPr/>
                </a:tc>
              </a:tr>
              <a:tr h="286419">
                <a:tc>
                  <a:txBody>
                    <a:bodyPr/>
                    <a:lstStyle/>
                    <a:p>
                      <a:pPr>
                        <a:spcAft>
                          <a:spcPts val="0"/>
                        </a:spcAft>
                      </a:pPr>
                      <a:r>
                        <a:rPr lang="en-US" sz="1100">
                          <a:effectLst/>
                        </a:rPr>
                        <a:t>Categories Sample </a:t>
                      </a:r>
                      <a:endParaRPr lang="en-US" sz="1100">
                        <a:effectLst/>
                        <a:latin typeface="Calibri" panose="020F0502020204030204" pitchFamily="34" charset="0"/>
                        <a:cs typeface="Times New Roman" panose="02020603050405020304" pitchFamily="18" charset="0"/>
                      </a:endParaRPr>
                    </a:p>
                  </a:txBody>
                  <a:tcPr marL="49014" marR="49014" marT="0" marB="0"/>
                </a:tc>
                <a:tc>
                  <a:txBody>
                    <a:bodyPr/>
                    <a:lstStyle/>
                    <a:p>
                      <a:pPr>
                        <a:spcAft>
                          <a:spcPts val="0"/>
                        </a:spcAft>
                      </a:pPr>
                      <a:r>
                        <a:rPr lang="en-US" sz="1100">
                          <a:effectLst/>
                        </a:rPr>
                        <a:t>Indicators (examples only)</a:t>
                      </a:r>
                      <a:endParaRPr lang="en-US" sz="1100">
                        <a:effectLst/>
                        <a:latin typeface="Calibri" panose="020F0502020204030204" pitchFamily="34" charset="0"/>
                        <a:cs typeface="Times New Roman" panose="02020603050405020304" pitchFamily="18" charset="0"/>
                      </a:endParaRPr>
                    </a:p>
                  </a:txBody>
                  <a:tcPr marL="49014" marR="49014" marT="0" marB="0"/>
                </a:tc>
                <a:tc>
                  <a:txBody>
                    <a:bodyPr/>
                    <a:lstStyle/>
                    <a:p>
                      <a:pPr>
                        <a:spcAft>
                          <a:spcPts val="0"/>
                        </a:spcAft>
                      </a:pPr>
                      <a:r>
                        <a:rPr lang="en-US" sz="1100">
                          <a:effectLst/>
                        </a:rPr>
                        <a:t>Statements</a:t>
                      </a:r>
                      <a:endParaRPr lang="en-US" sz="1100">
                        <a:effectLst/>
                        <a:latin typeface="Calibri" panose="020F0502020204030204" pitchFamily="34" charset="0"/>
                        <a:cs typeface="Times New Roman" panose="02020603050405020304" pitchFamily="18" charset="0"/>
                      </a:endParaRPr>
                    </a:p>
                  </a:txBody>
                  <a:tcPr marL="49014" marR="49014" marT="0" marB="0"/>
                </a:tc>
              </a:tr>
              <a:tr h="1862594">
                <a:tc>
                  <a:txBody>
                    <a:bodyPr/>
                    <a:lstStyle/>
                    <a:p>
                      <a:pPr>
                        <a:spcAft>
                          <a:spcPts val="0"/>
                        </a:spcAft>
                      </a:pPr>
                      <a:r>
                        <a:rPr lang="en-US" sz="1100">
                          <a:effectLst/>
                        </a:rPr>
                        <a:t>Affective expression</a:t>
                      </a:r>
                      <a:endParaRPr lang="en-US" sz="1100">
                        <a:effectLst/>
                        <a:latin typeface="Calibri" panose="020F0502020204030204" pitchFamily="34" charset="0"/>
                        <a:cs typeface="Times New Roman" panose="02020603050405020304" pitchFamily="18" charset="0"/>
                      </a:endParaRPr>
                    </a:p>
                  </a:txBody>
                  <a:tcPr marL="49014" marR="49014" marT="0" marB="0"/>
                </a:tc>
                <a:tc>
                  <a:txBody>
                    <a:bodyPr/>
                    <a:lstStyle/>
                    <a:p>
                      <a:pPr>
                        <a:spcAft>
                          <a:spcPts val="0"/>
                        </a:spcAft>
                      </a:pPr>
                      <a:r>
                        <a:rPr lang="en-US" sz="1100" dirty="0">
                          <a:effectLst/>
                        </a:rPr>
                        <a:t>This is </a:t>
                      </a:r>
                      <a:r>
                        <a:rPr lang="en-US" sz="1100" dirty="0" err="1">
                          <a:effectLst/>
                        </a:rPr>
                        <a:t>characterised</a:t>
                      </a:r>
                      <a:r>
                        <a:rPr lang="en-US" sz="1100" dirty="0">
                          <a:effectLst/>
                        </a:rPr>
                        <a:t> by the expression of emotions, feelings and </a:t>
                      </a:r>
                      <a:r>
                        <a:rPr lang="en-US" sz="1100" u="none" dirty="0">
                          <a:effectLst/>
                        </a:rPr>
                        <a:t>mood</a:t>
                      </a:r>
                      <a:endParaRPr lang="en-US" sz="1100" u="none" dirty="0">
                        <a:effectLst/>
                        <a:latin typeface="Calibri" panose="020F0502020204030204" pitchFamily="34" charset="0"/>
                        <a:cs typeface="Times New Roman" panose="02020603050405020304" pitchFamily="18" charset="0"/>
                      </a:endParaRPr>
                    </a:p>
                  </a:txBody>
                  <a:tcPr marL="49014" marR="49014" marT="0" marB="0"/>
                </a:tc>
                <a:tc>
                  <a:txBody>
                    <a:bodyPr/>
                    <a:lstStyle/>
                    <a:p>
                      <a:pPr>
                        <a:spcAft>
                          <a:spcPts val="0"/>
                        </a:spcAft>
                      </a:pPr>
                      <a:r>
                        <a:rPr lang="en-US" sz="1100" dirty="0" smtClean="0">
                          <a:effectLst/>
                        </a:rPr>
                        <a:t>I am </a:t>
                      </a:r>
                      <a:r>
                        <a:rPr lang="en-US" sz="1100" dirty="0">
                          <a:effectLst/>
                        </a:rPr>
                        <a:t>not happy with my research location.my group and I have wasted over #2000 on transportation, before we were attended to was another case entirely</a:t>
                      </a:r>
                    </a:p>
                    <a:p>
                      <a:pPr>
                        <a:spcAft>
                          <a:spcPts val="0"/>
                        </a:spcAft>
                      </a:pPr>
                      <a:r>
                        <a:rPr lang="en-US" sz="1100" dirty="0">
                          <a:effectLst/>
                        </a:rPr>
                        <a:t> </a:t>
                      </a:r>
                    </a:p>
                    <a:p>
                      <a:pPr>
                        <a:spcAft>
                          <a:spcPts val="0"/>
                        </a:spcAft>
                      </a:pPr>
                      <a:r>
                        <a:rPr lang="en-US" sz="1100" dirty="0">
                          <a:effectLst/>
                        </a:rPr>
                        <a:t>I hope </a:t>
                      </a:r>
                      <a:r>
                        <a:rPr lang="en-US" sz="1100" dirty="0" err="1">
                          <a:effectLst/>
                        </a:rPr>
                        <a:t>asuu</a:t>
                      </a:r>
                      <a:r>
                        <a:rPr lang="en-US" sz="1100" dirty="0">
                          <a:effectLst/>
                        </a:rPr>
                        <a:t> call this strike of a thing off, we are tired of staying at home</a:t>
                      </a:r>
                    </a:p>
                    <a:p>
                      <a:pPr>
                        <a:spcAft>
                          <a:spcPts val="0"/>
                        </a:spcAft>
                      </a:pPr>
                      <a:r>
                        <a:rPr lang="en-US" sz="1100" dirty="0">
                          <a:effectLst/>
                        </a:rPr>
                        <a:t> </a:t>
                      </a:r>
                    </a:p>
                    <a:p>
                      <a:pPr>
                        <a:spcAft>
                          <a:spcPts val="0"/>
                        </a:spcAft>
                      </a:pPr>
                      <a:r>
                        <a:rPr lang="en-US" sz="1100" dirty="0">
                          <a:effectLst/>
                        </a:rPr>
                        <a:t>I'm so tired of Gns102, all this audited courses are killing me. Wish there were an easier way out...</a:t>
                      </a:r>
                      <a:endParaRPr lang="en-US" sz="1100" dirty="0">
                        <a:effectLst/>
                        <a:latin typeface="Calibri" panose="020F0502020204030204" pitchFamily="34" charset="0"/>
                        <a:cs typeface="Times New Roman" panose="02020603050405020304" pitchFamily="18" charset="0"/>
                      </a:endParaRPr>
                    </a:p>
                  </a:txBody>
                  <a:tcPr marL="49014" marR="49014" marT="0" marB="0"/>
                </a:tc>
              </a:tr>
              <a:tr h="2539901">
                <a:tc>
                  <a:txBody>
                    <a:bodyPr/>
                    <a:lstStyle/>
                    <a:p>
                      <a:pPr>
                        <a:spcAft>
                          <a:spcPts val="0"/>
                        </a:spcAft>
                      </a:pPr>
                      <a:r>
                        <a:rPr lang="en-US" sz="1100">
                          <a:effectLst/>
                        </a:rPr>
                        <a:t>Open communication</a:t>
                      </a:r>
                      <a:endParaRPr lang="en-US" sz="1100">
                        <a:effectLst/>
                        <a:latin typeface="Calibri" panose="020F0502020204030204" pitchFamily="34" charset="0"/>
                        <a:cs typeface="Times New Roman" panose="02020603050405020304" pitchFamily="18" charset="0"/>
                      </a:endParaRPr>
                    </a:p>
                  </a:txBody>
                  <a:tcPr marL="49014" marR="49014" marT="0" marB="0"/>
                </a:tc>
                <a:tc>
                  <a:txBody>
                    <a:bodyPr/>
                    <a:lstStyle/>
                    <a:p>
                      <a:pPr algn="just">
                        <a:spcAft>
                          <a:spcPts val="0"/>
                        </a:spcAft>
                      </a:pPr>
                      <a:r>
                        <a:rPr lang="en-US" sz="1100">
                          <a:effectLst/>
                        </a:rPr>
                        <a:t>Posts here are risk-free: students reply directly to the posts of others using the ‘reply’ feature, quoting directly from other people’s posts and making references explicitly to others’ comments or posts. The existence of this level of social presence affords students opportunity to challenge, encourage and support one another</a:t>
                      </a:r>
                    </a:p>
                    <a:p>
                      <a:pPr algn="just">
                        <a:spcAft>
                          <a:spcPts val="0"/>
                        </a:spcAft>
                      </a:pPr>
                      <a:r>
                        <a:rPr lang="en-US" sz="1100">
                          <a:effectLst/>
                        </a:rPr>
                        <a:t> </a:t>
                      </a:r>
                    </a:p>
                    <a:p>
                      <a:pPr algn="just">
                        <a:spcAft>
                          <a:spcPts val="0"/>
                        </a:spcAft>
                      </a:pPr>
                      <a:r>
                        <a:rPr lang="en-US" sz="1100">
                          <a:effectLst/>
                        </a:rPr>
                        <a:t> </a:t>
                      </a:r>
                      <a:endParaRPr lang="en-US" sz="1100">
                        <a:effectLst/>
                        <a:latin typeface="Calibri" panose="020F0502020204030204" pitchFamily="34" charset="0"/>
                        <a:cs typeface="Times New Roman" panose="02020603050405020304" pitchFamily="18" charset="0"/>
                      </a:endParaRPr>
                    </a:p>
                  </a:txBody>
                  <a:tcPr marL="49014" marR="49014" marT="0" marB="0"/>
                </a:tc>
                <a:tc>
                  <a:txBody>
                    <a:bodyPr/>
                    <a:lstStyle/>
                    <a:p>
                      <a:pPr>
                        <a:spcAft>
                          <a:spcPts val="0"/>
                        </a:spcAft>
                      </a:pPr>
                      <a:r>
                        <a:rPr lang="en-US" sz="1100" dirty="0">
                          <a:effectLst/>
                        </a:rPr>
                        <a:t>keep up the good work...........</a:t>
                      </a:r>
                    </a:p>
                    <a:p>
                      <a:pPr>
                        <a:spcAft>
                          <a:spcPts val="0"/>
                        </a:spcAft>
                      </a:pPr>
                      <a:r>
                        <a:rPr lang="en-US" sz="1100" dirty="0">
                          <a:effectLst/>
                        </a:rPr>
                        <a:t> </a:t>
                      </a:r>
                    </a:p>
                    <a:p>
                      <a:pPr>
                        <a:spcAft>
                          <a:spcPts val="0"/>
                        </a:spcAft>
                      </a:pPr>
                      <a:r>
                        <a:rPr lang="en-US" sz="1100" dirty="0">
                          <a:effectLst/>
                        </a:rPr>
                        <a:t>Hello ma, </a:t>
                      </a:r>
                      <a:r>
                        <a:rPr lang="en-US" sz="1100" dirty="0" err="1">
                          <a:effectLst/>
                        </a:rPr>
                        <a:t>i</a:t>
                      </a:r>
                      <a:r>
                        <a:rPr lang="en-US" sz="1100" dirty="0">
                          <a:effectLst/>
                        </a:rPr>
                        <a:t> appreciate this </a:t>
                      </a:r>
                      <a:r>
                        <a:rPr lang="en-US" sz="1100" dirty="0" err="1">
                          <a:effectLst/>
                        </a:rPr>
                        <a:t>gns</a:t>
                      </a:r>
                      <a:r>
                        <a:rPr lang="en-US" sz="1100" dirty="0">
                          <a:effectLst/>
                        </a:rPr>
                        <a:t> course </a:t>
                      </a:r>
                      <a:r>
                        <a:rPr lang="en-US" sz="1100" dirty="0" err="1">
                          <a:effectLst/>
                        </a:rPr>
                        <a:t>alot</a:t>
                      </a:r>
                      <a:r>
                        <a:rPr lang="en-US" sz="1100" dirty="0">
                          <a:effectLst/>
                        </a:rPr>
                        <a:t>. It has </a:t>
                      </a:r>
                      <a:r>
                        <a:rPr lang="en-US" sz="1100" dirty="0" err="1">
                          <a:effectLst/>
                        </a:rPr>
                        <a:t>broading</a:t>
                      </a:r>
                      <a:r>
                        <a:rPr lang="en-US" sz="1100" dirty="0">
                          <a:effectLst/>
                        </a:rPr>
                        <a:t> my scope of learning. Bless you ma!</a:t>
                      </a:r>
                    </a:p>
                    <a:p>
                      <a:pPr>
                        <a:spcAft>
                          <a:spcPts val="0"/>
                        </a:spcAft>
                      </a:pPr>
                      <a:r>
                        <a:rPr lang="en-US" sz="1100" dirty="0">
                          <a:effectLst/>
                        </a:rPr>
                        <a:t> </a:t>
                      </a:r>
                    </a:p>
                    <a:p>
                      <a:pPr>
                        <a:spcAft>
                          <a:spcPts val="0"/>
                        </a:spcAft>
                      </a:pPr>
                      <a:r>
                        <a:rPr lang="en-US" sz="1100" dirty="0">
                          <a:effectLst/>
                        </a:rPr>
                        <a:t>E-learning is transforming and improving the learning method in Nigeria, hence I'm happy it's happening here in FUTA, thanks to the management staff, and also a very big 'thank you' to GNS </a:t>
                      </a:r>
                      <a:r>
                        <a:rPr lang="en-US" sz="1100" dirty="0" err="1">
                          <a:effectLst/>
                        </a:rPr>
                        <a:t>dept</a:t>
                      </a:r>
                      <a:r>
                        <a:rPr lang="en-US" sz="1100" dirty="0">
                          <a:effectLst/>
                        </a:rPr>
                        <a:t> </a:t>
                      </a:r>
                    </a:p>
                    <a:p>
                      <a:pPr>
                        <a:spcAft>
                          <a:spcPts val="0"/>
                        </a:spcAft>
                      </a:pPr>
                      <a:r>
                        <a:rPr lang="en-US" sz="1100" dirty="0">
                          <a:effectLst/>
                        </a:rPr>
                        <a:t> </a:t>
                      </a:r>
                    </a:p>
                    <a:p>
                      <a:pPr>
                        <a:spcAft>
                          <a:spcPts val="0"/>
                        </a:spcAft>
                      </a:pPr>
                      <a:r>
                        <a:rPr lang="en-US" sz="1100" dirty="0">
                          <a:effectLst/>
                        </a:rPr>
                        <a:t>Sorry o. </a:t>
                      </a:r>
                      <a:r>
                        <a:rPr lang="en-US" sz="1100" dirty="0" err="1">
                          <a:effectLst/>
                        </a:rPr>
                        <a:t>Olamipo</a:t>
                      </a:r>
                      <a:r>
                        <a:rPr lang="en-US" sz="1100" dirty="0">
                          <a:effectLst/>
                        </a:rPr>
                        <a:t> why do think </a:t>
                      </a:r>
                      <a:r>
                        <a:rPr lang="en-US" sz="1100" dirty="0" smtClean="0">
                          <a:effectLst/>
                        </a:rPr>
                        <a:t>abortion</a:t>
                      </a:r>
                      <a:r>
                        <a:rPr lang="en-US" sz="1100" baseline="0" dirty="0" smtClean="0">
                          <a:effectLst/>
                        </a:rPr>
                        <a:t> </a:t>
                      </a:r>
                      <a:r>
                        <a:rPr lang="en-US" sz="1100" dirty="0" smtClean="0">
                          <a:effectLst/>
                        </a:rPr>
                        <a:t> </a:t>
                      </a:r>
                      <a:r>
                        <a:rPr lang="en-US" sz="1100" dirty="0">
                          <a:effectLst/>
                        </a:rPr>
                        <a:t>should be legalized Tina do you want me to believe you... </a:t>
                      </a:r>
                      <a:r>
                        <a:rPr lang="en-US" sz="1100" dirty="0" err="1">
                          <a:effectLst/>
                        </a:rPr>
                        <a:t>Abiodun</a:t>
                      </a:r>
                      <a:r>
                        <a:rPr lang="en-US" sz="1100" dirty="0">
                          <a:effectLst/>
                        </a:rPr>
                        <a:t> don't you think …</a:t>
                      </a:r>
                      <a:endParaRPr lang="en-US" sz="1100" dirty="0">
                        <a:effectLst/>
                        <a:latin typeface="Calibri" panose="020F0502020204030204" pitchFamily="34" charset="0"/>
                        <a:cs typeface="Times New Roman" panose="02020603050405020304" pitchFamily="18" charset="0"/>
                      </a:endParaRPr>
                    </a:p>
                  </a:txBody>
                  <a:tcPr marL="49014" marR="49014" marT="0" marB="0"/>
                </a:tc>
              </a:tr>
              <a:tr h="2370574">
                <a:tc>
                  <a:txBody>
                    <a:bodyPr/>
                    <a:lstStyle/>
                    <a:p>
                      <a:pPr>
                        <a:spcAft>
                          <a:spcPts val="0"/>
                        </a:spcAft>
                      </a:pPr>
                      <a:r>
                        <a:rPr lang="en-US" sz="1100">
                          <a:effectLst/>
                        </a:rPr>
                        <a:t>Group cohesion</a:t>
                      </a:r>
                      <a:endParaRPr lang="en-US" sz="1100">
                        <a:effectLst/>
                        <a:latin typeface="Calibri" panose="020F0502020204030204" pitchFamily="34" charset="0"/>
                        <a:cs typeface="Times New Roman" panose="02020603050405020304" pitchFamily="18" charset="0"/>
                      </a:endParaRPr>
                    </a:p>
                  </a:txBody>
                  <a:tcPr marL="49014" marR="49014" marT="0" marB="0"/>
                </a:tc>
                <a:tc>
                  <a:txBody>
                    <a:bodyPr/>
                    <a:lstStyle/>
                    <a:p>
                      <a:pPr marL="457200" algn="just">
                        <a:lnSpc>
                          <a:spcPct val="107000"/>
                        </a:lnSpc>
                        <a:spcAft>
                          <a:spcPts val="0"/>
                        </a:spcAft>
                      </a:pPr>
                      <a:r>
                        <a:rPr lang="en-US" sz="1100" dirty="0">
                          <a:effectLst/>
                        </a:rPr>
                        <a:t>Group cohesion, the activities build and sustain a sense of group commitment. The indicators of group cohesion include the use of: </a:t>
                      </a:r>
                      <a:r>
                        <a:rPr lang="en-US" sz="1100" dirty="0" err="1">
                          <a:effectLst/>
                        </a:rPr>
                        <a:t>phatics</a:t>
                      </a:r>
                      <a:r>
                        <a:rPr lang="en-US" sz="1100" dirty="0">
                          <a:effectLst/>
                        </a:rPr>
                        <a:t> and salutations, vocatives, and inclusive pronouns such as “we”, “our” or “us”. </a:t>
                      </a:r>
                    </a:p>
                    <a:p>
                      <a:pPr marL="457200" algn="just">
                        <a:lnSpc>
                          <a:spcPct val="107000"/>
                        </a:lnSpc>
                        <a:spcAft>
                          <a:spcPts val="0"/>
                        </a:spcAft>
                      </a:pPr>
                      <a:r>
                        <a:rPr lang="en-US" sz="1100" dirty="0">
                          <a:effectLst/>
                        </a:rPr>
                        <a:t> </a:t>
                      </a:r>
                    </a:p>
                    <a:p>
                      <a:pPr algn="just">
                        <a:spcAft>
                          <a:spcPts val="0"/>
                        </a:spcAft>
                      </a:pPr>
                      <a:r>
                        <a:rPr lang="en-US" sz="1100" u="none" strike="noStrike" dirty="0">
                          <a:effectLst/>
                        </a:rPr>
                        <a:t> </a:t>
                      </a:r>
                      <a:endParaRPr lang="en-US" sz="1100" dirty="0">
                        <a:effectLst/>
                      </a:endParaRPr>
                    </a:p>
                    <a:p>
                      <a:pPr algn="just">
                        <a:spcAft>
                          <a:spcPts val="0"/>
                        </a:spcAft>
                      </a:pPr>
                      <a:r>
                        <a:rPr lang="en-US" sz="1100" dirty="0">
                          <a:effectLst/>
                        </a:rPr>
                        <a:t> </a:t>
                      </a:r>
                      <a:endParaRPr lang="en-US" sz="1100" dirty="0">
                        <a:effectLst/>
                        <a:latin typeface="Calibri" panose="020F0502020204030204" pitchFamily="34" charset="0"/>
                        <a:cs typeface="Times New Roman" panose="02020603050405020304" pitchFamily="18" charset="0"/>
                      </a:endParaRPr>
                    </a:p>
                  </a:txBody>
                  <a:tcPr marL="49014" marR="49014" marT="0" marB="0"/>
                </a:tc>
                <a:tc>
                  <a:txBody>
                    <a:bodyPr/>
                    <a:lstStyle/>
                    <a:p>
                      <a:pPr>
                        <a:spcAft>
                          <a:spcPts val="0"/>
                        </a:spcAft>
                      </a:pPr>
                      <a:r>
                        <a:rPr lang="en-US" sz="1100" dirty="0">
                          <a:effectLst/>
                        </a:rPr>
                        <a:t>I want to encourage everybody to please take GNS102 so serious. From my findings, I have discovered that the most common and probable cause of failure are negligence and complacency...</a:t>
                      </a:r>
                    </a:p>
                    <a:p>
                      <a:pPr>
                        <a:spcAft>
                          <a:spcPts val="0"/>
                        </a:spcAft>
                      </a:pPr>
                      <a:r>
                        <a:rPr lang="en-US" sz="1100" dirty="0">
                          <a:effectLst/>
                        </a:rPr>
                        <a:t> </a:t>
                      </a:r>
                    </a:p>
                    <a:p>
                      <a:pPr>
                        <a:spcAft>
                          <a:spcPts val="0"/>
                        </a:spcAft>
                      </a:pPr>
                      <a:r>
                        <a:rPr lang="en-US" sz="1100" dirty="0" err="1">
                          <a:effectLst/>
                        </a:rPr>
                        <a:t>Futa</a:t>
                      </a:r>
                      <a:r>
                        <a:rPr lang="en-US" sz="1100" dirty="0">
                          <a:effectLst/>
                        </a:rPr>
                        <a:t> stands for federal university of tension and </a:t>
                      </a:r>
                      <a:r>
                        <a:rPr lang="en-US" sz="1100" dirty="0" err="1">
                          <a:effectLst/>
                        </a:rPr>
                        <a:t>assignment,true</a:t>
                      </a:r>
                      <a:r>
                        <a:rPr lang="en-US" sz="1100" dirty="0">
                          <a:effectLst/>
                        </a:rPr>
                        <a:t> or false?</a:t>
                      </a:r>
                    </a:p>
                    <a:p>
                      <a:pPr>
                        <a:spcAft>
                          <a:spcPts val="0"/>
                        </a:spcAft>
                      </a:pPr>
                      <a:r>
                        <a:rPr lang="en-US" sz="1100" dirty="0">
                          <a:effectLst/>
                        </a:rPr>
                        <a:t> </a:t>
                      </a:r>
                    </a:p>
                    <a:p>
                      <a:pPr>
                        <a:spcAft>
                          <a:spcPts val="0"/>
                        </a:spcAft>
                      </a:pPr>
                      <a:r>
                        <a:rPr lang="en-US" sz="1100" dirty="0">
                          <a:effectLst/>
                        </a:rPr>
                        <a:t>Re: Federal university of tension and agony (</a:t>
                      </a:r>
                      <a:r>
                        <a:rPr lang="en-US" sz="1100" dirty="0" err="1">
                          <a:effectLst/>
                        </a:rPr>
                        <a:t>futa</a:t>
                      </a:r>
                      <a:r>
                        <a:rPr lang="en-US" sz="1100" dirty="0">
                          <a:effectLst/>
                        </a:rPr>
                        <a:t>).true/false</a:t>
                      </a:r>
                    </a:p>
                    <a:p>
                      <a:pPr>
                        <a:spcAft>
                          <a:spcPts val="0"/>
                        </a:spcAft>
                      </a:pPr>
                      <a:r>
                        <a:rPr lang="en-US" sz="1100" dirty="0">
                          <a:effectLst/>
                        </a:rPr>
                        <a:t> </a:t>
                      </a:r>
                    </a:p>
                    <a:p>
                      <a:pPr>
                        <a:spcAft>
                          <a:spcPts val="0"/>
                        </a:spcAft>
                      </a:pPr>
                      <a:r>
                        <a:rPr lang="en-US" sz="1100" dirty="0">
                          <a:effectLst/>
                        </a:rPr>
                        <a:t>Let’s meet at the Great hall, by 10a.m. Please no </a:t>
                      </a:r>
                      <a:r>
                        <a:rPr lang="en-US" sz="1100" dirty="0" err="1">
                          <a:effectLst/>
                        </a:rPr>
                        <a:t>african</a:t>
                      </a:r>
                      <a:r>
                        <a:rPr lang="en-US" sz="1100" dirty="0">
                          <a:effectLst/>
                        </a:rPr>
                        <a:t> time. Thanks</a:t>
                      </a:r>
                      <a:endParaRPr lang="en-US" sz="1100" dirty="0">
                        <a:effectLst/>
                        <a:latin typeface="Calibri" panose="020F0502020204030204" pitchFamily="34" charset="0"/>
                        <a:cs typeface="Times New Roman" panose="02020603050405020304" pitchFamily="18" charset="0"/>
                      </a:endParaRPr>
                    </a:p>
                  </a:txBody>
                  <a:tcPr marL="49014" marR="49014" marT="0" marB="0"/>
                </a:tc>
              </a:tr>
            </a:tbl>
          </a:graphicData>
        </a:graphic>
      </p:graphicFrame>
    </p:spTree>
    <p:extLst>
      <p:ext uri="{BB962C8B-B14F-4D97-AF65-F5344CB8AC3E}">
        <p14:creationId xmlns:p14="http://schemas.microsoft.com/office/powerpoint/2010/main" val="26464861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42681801"/>
              </p:ext>
            </p:extLst>
          </p:nvPr>
        </p:nvGraphicFramePr>
        <p:xfrm>
          <a:off x="1115615" y="908720"/>
          <a:ext cx="6624737" cy="6454133"/>
        </p:xfrm>
        <a:graphic>
          <a:graphicData uri="http://schemas.openxmlformats.org/drawingml/2006/table">
            <a:tbl>
              <a:tblPr firstRow="1" firstCol="1" bandRow="1">
                <a:tableStyleId>{5C22544A-7EE6-4342-B048-85BDC9FD1C3A}</a:tableStyleId>
              </a:tblPr>
              <a:tblGrid>
                <a:gridCol w="1603400"/>
                <a:gridCol w="2712244"/>
                <a:gridCol w="2309093"/>
              </a:tblGrid>
              <a:tr h="204855">
                <a:tc gridSpan="3">
                  <a:txBody>
                    <a:bodyPr/>
                    <a:lstStyle/>
                    <a:p>
                      <a:pPr>
                        <a:lnSpc>
                          <a:spcPct val="115000"/>
                        </a:lnSpc>
                        <a:spcAft>
                          <a:spcPts val="0"/>
                        </a:spcAft>
                      </a:pPr>
                      <a:r>
                        <a:rPr lang="en-GB" sz="1200" dirty="0">
                          <a:effectLst/>
                        </a:rPr>
                        <a:t>                                                TEACHING  </a:t>
                      </a:r>
                      <a:r>
                        <a:rPr lang="en-US" sz="1200" dirty="0">
                          <a:effectLst/>
                        </a:rPr>
                        <a:t>PRESENCE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12" marR="44912" marT="0" marB="0"/>
                </a:tc>
                <a:tc hMerge="1">
                  <a:txBody>
                    <a:bodyPr/>
                    <a:lstStyle/>
                    <a:p>
                      <a:endParaRPr lang="en-US"/>
                    </a:p>
                  </a:txBody>
                  <a:tcPr/>
                </a:tc>
                <a:tc hMerge="1">
                  <a:txBody>
                    <a:bodyPr/>
                    <a:lstStyle/>
                    <a:p>
                      <a:endParaRPr lang="en-US"/>
                    </a:p>
                  </a:txBody>
                  <a:tcPr/>
                </a:tc>
              </a:tr>
              <a:tr h="189219">
                <a:tc>
                  <a:txBody>
                    <a:bodyPr/>
                    <a:lstStyle/>
                    <a:p>
                      <a:pPr>
                        <a:spcAft>
                          <a:spcPts val="0"/>
                        </a:spcAft>
                      </a:pPr>
                      <a:r>
                        <a:rPr lang="en-US" sz="1200">
                          <a:effectLst/>
                        </a:rPr>
                        <a:t>Categories Sample </a:t>
                      </a:r>
                      <a:endParaRPr lang="en-US" sz="1200">
                        <a:effectLst/>
                        <a:latin typeface="Calibri" panose="020F0502020204030204" pitchFamily="34" charset="0"/>
                        <a:cs typeface="Times New Roman" panose="02020603050405020304" pitchFamily="18" charset="0"/>
                      </a:endParaRPr>
                    </a:p>
                  </a:txBody>
                  <a:tcPr marL="44912" marR="44912" marT="0" marB="0"/>
                </a:tc>
                <a:tc>
                  <a:txBody>
                    <a:bodyPr/>
                    <a:lstStyle/>
                    <a:p>
                      <a:pPr>
                        <a:spcAft>
                          <a:spcPts val="0"/>
                        </a:spcAft>
                      </a:pPr>
                      <a:r>
                        <a:rPr lang="en-US" sz="1200">
                          <a:effectLst/>
                        </a:rPr>
                        <a:t>Indicators (examples only)</a:t>
                      </a:r>
                      <a:endParaRPr lang="en-US" sz="1200">
                        <a:effectLst/>
                        <a:latin typeface="Calibri" panose="020F0502020204030204" pitchFamily="34" charset="0"/>
                        <a:cs typeface="Times New Roman" panose="02020603050405020304" pitchFamily="18" charset="0"/>
                      </a:endParaRPr>
                    </a:p>
                  </a:txBody>
                  <a:tcPr marL="44912" marR="44912" marT="0" marB="0"/>
                </a:tc>
                <a:tc>
                  <a:txBody>
                    <a:bodyPr/>
                    <a:lstStyle/>
                    <a:p>
                      <a:pPr>
                        <a:spcAft>
                          <a:spcPts val="0"/>
                        </a:spcAft>
                      </a:pPr>
                      <a:r>
                        <a:rPr lang="en-US" sz="1200">
                          <a:effectLst/>
                        </a:rPr>
                        <a:t>Statements</a:t>
                      </a:r>
                      <a:endParaRPr lang="en-US" sz="1200">
                        <a:effectLst/>
                        <a:latin typeface="Calibri" panose="020F0502020204030204" pitchFamily="34" charset="0"/>
                        <a:cs typeface="Times New Roman" panose="02020603050405020304" pitchFamily="18" charset="0"/>
                      </a:endParaRPr>
                    </a:p>
                  </a:txBody>
                  <a:tcPr marL="44912" marR="44912" marT="0" marB="0"/>
                </a:tc>
              </a:tr>
              <a:tr h="1075261">
                <a:tc>
                  <a:txBody>
                    <a:bodyPr/>
                    <a:lstStyle/>
                    <a:p>
                      <a:pPr>
                        <a:spcAft>
                          <a:spcPts val="0"/>
                        </a:spcAft>
                      </a:pPr>
                      <a:r>
                        <a:rPr lang="en-US" sz="1200">
                          <a:effectLst/>
                        </a:rPr>
                        <a:t>Design and organisation</a:t>
                      </a:r>
                    </a:p>
                    <a:p>
                      <a:pPr>
                        <a:spcAft>
                          <a:spcPts val="0"/>
                        </a:spcAft>
                      </a:pPr>
                      <a:r>
                        <a:rPr lang="en-US" sz="1200">
                          <a:effectLst/>
                        </a:rPr>
                        <a:t> </a:t>
                      </a:r>
                      <a:endParaRPr lang="en-US" sz="1200">
                        <a:effectLst/>
                        <a:latin typeface="Calibri" panose="020F0502020204030204" pitchFamily="34" charset="0"/>
                        <a:cs typeface="Times New Roman" panose="02020603050405020304" pitchFamily="18" charset="0"/>
                      </a:endParaRPr>
                    </a:p>
                  </a:txBody>
                  <a:tcPr marL="44912" marR="44912" marT="0" marB="0"/>
                </a:tc>
                <a:tc>
                  <a:txBody>
                    <a:bodyPr/>
                    <a:lstStyle/>
                    <a:p>
                      <a:pPr algn="just">
                        <a:lnSpc>
                          <a:spcPct val="115000"/>
                        </a:lnSpc>
                        <a:spcAft>
                          <a:spcPts val="0"/>
                        </a:spcAft>
                      </a:pPr>
                      <a:r>
                        <a:rPr lang="en-US" sz="1200">
                          <a:effectLst/>
                        </a:rPr>
                        <a:t>Refers to the role of the teacher in establishing curriculum contents, learning activities and timelines. The teacher plans and organises learning activities, assigns roles to students.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4912" marR="44912" marT="0" marB="0"/>
                </a:tc>
                <a:tc>
                  <a:txBody>
                    <a:bodyPr/>
                    <a:lstStyle/>
                    <a:p>
                      <a:pPr>
                        <a:spcAft>
                          <a:spcPts val="0"/>
                        </a:spcAft>
                      </a:pPr>
                      <a:r>
                        <a:rPr lang="en-US" sz="1200">
                          <a:effectLst/>
                        </a:rPr>
                        <a:t>A post is a discussion, question, comment or answer to a question made in good English. Pidgin is, of course, not acceptable.</a:t>
                      </a:r>
                      <a:endParaRPr lang="en-US" sz="1200">
                        <a:effectLst/>
                        <a:latin typeface="Calibri" panose="020F0502020204030204" pitchFamily="34" charset="0"/>
                        <a:cs typeface="Times New Roman" panose="02020603050405020304" pitchFamily="18" charset="0"/>
                      </a:endParaRPr>
                    </a:p>
                  </a:txBody>
                  <a:tcPr marL="44912" marR="44912" marT="0" marB="0"/>
                </a:tc>
              </a:tr>
              <a:tr h="2598471">
                <a:tc>
                  <a:txBody>
                    <a:bodyPr/>
                    <a:lstStyle/>
                    <a:p>
                      <a:pPr>
                        <a:spcAft>
                          <a:spcPts val="0"/>
                        </a:spcAft>
                      </a:pPr>
                      <a:r>
                        <a:rPr lang="en-US" sz="1200">
                          <a:effectLst/>
                        </a:rPr>
                        <a:t>Facilitating discourse</a:t>
                      </a:r>
                      <a:endParaRPr lang="en-US" sz="1200">
                        <a:effectLst/>
                        <a:latin typeface="Calibri" panose="020F0502020204030204" pitchFamily="34" charset="0"/>
                        <a:cs typeface="Times New Roman" panose="02020603050405020304" pitchFamily="18" charset="0"/>
                      </a:endParaRPr>
                    </a:p>
                  </a:txBody>
                  <a:tcPr marL="44912" marR="44912" marT="0" marB="0"/>
                </a:tc>
                <a:tc>
                  <a:txBody>
                    <a:bodyPr/>
                    <a:lstStyle/>
                    <a:p>
                      <a:pPr>
                        <a:lnSpc>
                          <a:spcPct val="115000"/>
                        </a:lnSpc>
                        <a:spcAft>
                          <a:spcPts val="0"/>
                        </a:spcAft>
                      </a:pPr>
                      <a:r>
                        <a:rPr lang="en-US" sz="1200">
                          <a:effectLst/>
                        </a:rPr>
                        <a:t>This involves the role of the teacher in helping students to understand the topics discussed. The teacher engages students in interacting and building on the information provided in the course materials.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4912" marR="44912" marT="0" marB="0"/>
                </a:tc>
                <a:tc>
                  <a:txBody>
                    <a:bodyPr/>
                    <a:lstStyle/>
                    <a:p>
                      <a:pPr algn="just">
                        <a:lnSpc>
                          <a:spcPct val="115000"/>
                        </a:lnSpc>
                        <a:spcAft>
                          <a:spcPts val="0"/>
                        </a:spcAft>
                      </a:pPr>
                      <a:r>
                        <a:rPr lang="en-US" sz="1200">
                          <a:effectLst/>
                        </a:rPr>
                        <a:t>None of the responses so far have answered the questions. I need to know in which particular area of your studies you use EACH of the FOUR LANGUAGE SKILLS. Itemise them and state what you use each for. Do this in your groups. After you have done justice to that aspect of the task, then think of other skills you use in your subject area and how you use them in your studies.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4912" marR="44912" marT="0" marB="0"/>
                </a:tc>
              </a:tr>
              <a:tr h="2380870">
                <a:tc>
                  <a:txBody>
                    <a:bodyPr/>
                    <a:lstStyle/>
                    <a:p>
                      <a:pPr>
                        <a:spcAft>
                          <a:spcPts val="0"/>
                        </a:spcAft>
                      </a:pPr>
                      <a:r>
                        <a:rPr lang="en-US" sz="1200">
                          <a:effectLst/>
                        </a:rPr>
                        <a:t>Direct instruction</a:t>
                      </a:r>
                      <a:endParaRPr lang="en-US" sz="1200">
                        <a:effectLst/>
                        <a:latin typeface="Calibri" panose="020F0502020204030204" pitchFamily="34" charset="0"/>
                        <a:cs typeface="Times New Roman" panose="02020603050405020304" pitchFamily="18" charset="0"/>
                      </a:endParaRPr>
                    </a:p>
                  </a:txBody>
                  <a:tcPr marL="44912" marR="44912" marT="0" marB="0"/>
                </a:tc>
                <a:tc>
                  <a:txBody>
                    <a:bodyPr/>
                    <a:lstStyle/>
                    <a:p>
                      <a:pPr algn="just">
                        <a:lnSpc>
                          <a:spcPct val="115000"/>
                        </a:lnSpc>
                        <a:spcAft>
                          <a:spcPts val="0"/>
                        </a:spcAft>
                      </a:pPr>
                      <a:r>
                        <a:rPr lang="en-US" sz="1200">
                          <a:effectLst/>
                        </a:rPr>
                        <a:t>Refers to the intellectual and scholarly leadership the teacher provides based on his or her subject matter expertise. The teacher provides academic support for students. by “presenting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4912" marR="44912" marT="0" marB="0"/>
                </a:tc>
                <a:tc>
                  <a:txBody>
                    <a:bodyPr/>
                    <a:lstStyle/>
                    <a:p>
                      <a:pPr>
                        <a:lnSpc>
                          <a:spcPct val="115000"/>
                        </a:lnSpc>
                        <a:spcAft>
                          <a:spcPts val="0"/>
                        </a:spcAft>
                      </a:pPr>
                      <a:r>
                        <a:rPr lang="en-US" sz="1200" dirty="0">
                          <a:effectLst/>
                        </a:rPr>
                        <a:t>Please mind what you post on this board. Ensure you focus more on weekly topics and not issues unrelated to your study, such as religion, relationships and politics. </a:t>
                      </a:r>
                    </a:p>
                    <a:p>
                      <a:pPr>
                        <a:lnSpc>
                          <a:spcPct val="115000"/>
                        </a:lnSpc>
                        <a:spcAft>
                          <a:spcPts val="0"/>
                        </a:spcAft>
                      </a:pPr>
                      <a:r>
                        <a:rPr lang="en-US" sz="1200" dirty="0">
                          <a:effectLst/>
                        </a:rPr>
                        <a:t>A link to the website 'Use of English for Academic Purposes' has been added to GNS 102.The link is right under the News Forum.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12" marR="44912" marT="0" marB="0"/>
                </a:tc>
              </a:tr>
            </a:tbl>
          </a:graphicData>
        </a:graphic>
      </p:graphicFrame>
    </p:spTree>
    <p:extLst>
      <p:ext uri="{BB962C8B-B14F-4D97-AF65-F5344CB8AC3E}">
        <p14:creationId xmlns:p14="http://schemas.microsoft.com/office/powerpoint/2010/main" val="26615812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br>
              <a:rPr lang="en-GB" dirty="0" smtClean="0"/>
            </a:br>
            <a:r>
              <a:rPr lang="en-GB" dirty="0" smtClean="0"/>
              <a:t>Fostering Social Presence</a:t>
            </a:r>
            <a:endParaRPr lang="en-US" dirty="0"/>
          </a:p>
        </p:txBody>
      </p:sp>
      <p:sp>
        <p:nvSpPr>
          <p:cNvPr id="3" name="Content Placeholder 2"/>
          <p:cNvSpPr>
            <a:spLocks noGrp="1"/>
          </p:cNvSpPr>
          <p:nvPr>
            <p:ph idx="1"/>
          </p:nvPr>
        </p:nvSpPr>
        <p:spPr/>
        <p:txBody>
          <a:bodyPr/>
          <a:lstStyle/>
          <a:p>
            <a:pPr marL="0" indent="0" algn="just">
              <a:buNone/>
            </a:pPr>
            <a:r>
              <a:rPr lang="en-GB" b="1" dirty="0" smtClean="0"/>
              <a:t> Concept of Ubuntu</a:t>
            </a:r>
          </a:p>
          <a:p>
            <a:pPr marL="0" indent="0" algn="just">
              <a:buNone/>
            </a:pPr>
            <a:r>
              <a:rPr lang="en-GB" dirty="0" smtClean="0"/>
              <a:t>Diversity = management of relationship. </a:t>
            </a:r>
          </a:p>
          <a:p>
            <a:pPr marL="0" indent="0" algn="just">
              <a:buNone/>
            </a:pPr>
            <a:r>
              <a:rPr lang="en-GB" dirty="0" smtClean="0"/>
              <a:t>Diversity is about interconnections </a:t>
            </a:r>
            <a:r>
              <a:rPr lang="en-GB" dirty="0"/>
              <a:t>and similarities between what </a:t>
            </a:r>
            <a:r>
              <a:rPr lang="en-GB" dirty="0" smtClean="0"/>
              <a:t>looks different</a:t>
            </a:r>
            <a:r>
              <a:rPr lang="en-GB" dirty="0"/>
              <a:t>. </a:t>
            </a:r>
            <a:r>
              <a:rPr lang="en-GB" dirty="0" smtClean="0"/>
              <a:t>Bishop </a:t>
            </a:r>
            <a:r>
              <a:rPr lang="en-GB" dirty="0"/>
              <a:t>Tutu </a:t>
            </a:r>
            <a:r>
              <a:rPr lang="en-GB" dirty="0" smtClean="0"/>
              <a:t>calls it </a:t>
            </a:r>
            <a:r>
              <a:rPr lang="en-GB" b="1" i="1" dirty="0"/>
              <a:t>‘the gift that Africa is going to give to the world</a:t>
            </a:r>
            <a:r>
              <a:rPr lang="en-GB" b="1" i="1" dirty="0" smtClean="0"/>
              <a:t>’.</a:t>
            </a:r>
            <a:r>
              <a:rPr lang="en-GB" dirty="0" smtClean="0"/>
              <a:t> </a:t>
            </a:r>
            <a:r>
              <a:rPr lang="en-GB" dirty="0"/>
              <a:t>Ubuntu means </a:t>
            </a:r>
            <a:r>
              <a:rPr lang="en-GB" i="1" dirty="0">
                <a:solidFill>
                  <a:srgbClr val="FF0000"/>
                </a:solidFill>
              </a:rPr>
              <a:t>‘I am a person through other persons’</a:t>
            </a:r>
            <a:r>
              <a:rPr lang="en-GB" dirty="0"/>
              <a:t> or </a:t>
            </a:r>
            <a:r>
              <a:rPr lang="en-GB" i="1" dirty="0">
                <a:solidFill>
                  <a:srgbClr val="FF0000"/>
                </a:solidFill>
              </a:rPr>
              <a:t>‘I am because you </a:t>
            </a:r>
            <a:r>
              <a:rPr lang="en-GB" i="1" dirty="0" smtClean="0">
                <a:solidFill>
                  <a:srgbClr val="FF0000"/>
                </a:solidFill>
              </a:rPr>
              <a:t>are, </a:t>
            </a:r>
            <a:r>
              <a:rPr lang="en-GB" i="1" dirty="0">
                <a:solidFill>
                  <a:srgbClr val="FF0000"/>
                </a:solidFill>
              </a:rPr>
              <a:t>you are because we are</a:t>
            </a:r>
            <a:r>
              <a:rPr lang="en-GB" i="1" dirty="0" smtClean="0">
                <a:solidFill>
                  <a:srgbClr val="FF0000"/>
                </a:solidFill>
              </a:rPr>
              <a:t>’.</a:t>
            </a:r>
            <a:endParaRPr lang="en-US" i="1" dirty="0">
              <a:solidFill>
                <a:srgbClr val="FF0000"/>
              </a:solidFill>
            </a:endParaRPr>
          </a:p>
        </p:txBody>
      </p:sp>
    </p:spTree>
    <p:extLst>
      <p:ext uri="{BB962C8B-B14F-4D97-AF65-F5344CB8AC3E}">
        <p14:creationId xmlns:p14="http://schemas.microsoft.com/office/powerpoint/2010/main" val="2254469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1. Build trust</a:t>
            </a:r>
            <a:r>
              <a:rPr lang="en-US" dirty="0" smtClean="0"/>
              <a:t>.</a:t>
            </a:r>
          </a:p>
          <a:p>
            <a:pPr marL="0" indent="0" algn="just">
              <a:buNone/>
            </a:pPr>
            <a:r>
              <a:rPr lang="en-US" dirty="0" smtClean="0"/>
              <a:t> It </a:t>
            </a:r>
            <a:r>
              <a:rPr lang="en-US" dirty="0"/>
              <a:t>forms the basis of our drive to contribute and engage online and trust is even referred to as the glue of </a:t>
            </a:r>
            <a:r>
              <a:rPr lang="en-US" dirty="0" smtClean="0"/>
              <a:t>relationships. Building </a:t>
            </a:r>
            <a:r>
              <a:rPr lang="en-US" dirty="0"/>
              <a:t>an online community where there is open and enthusiastic interaction </a:t>
            </a:r>
            <a:r>
              <a:rPr lang="en-US" dirty="0" smtClean="0"/>
              <a:t>requires </a:t>
            </a:r>
            <a:r>
              <a:rPr lang="en-US" dirty="0"/>
              <a:t>the facilitator to be a trust and relationship builder. </a:t>
            </a:r>
            <a:endParaRPr lang="en-US" dirty="0" smtClean="0"/>
          </a:p>
          <a:p>
            <a:pPr marL="0" indent="0" algn="just">
              <a:buNone/>
            </a:pPr>
            <a:r>
              <a:rPr lang="en-GB" dirty="0" smtClean="0"/>
              <a:t>Establish ground rules</a:t>
            </a:r>
            <a:endParaRPr lang="en-US" dirty="0"/>
          </a:p>
        </p:txBody>
      </p:sp>
    </p:spTree>
    <p:extLst>
      <p:ext uri="{BB962C8B-B14F-4D97-AF65-F5344CB8AC3E}">
        <p14:creationId xmlns:p14="http://schemas.microsoft.com/office/powerpoint/2010/main" val="2751472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1"/>
            <a:ext cx="8229600" cy="5055840"/>
          </a:xfrm>
        </p:spPr>
        <p:txBody>
          <a:bodyPr/>
          <a:lstStyle/>
          <a:p>
            <a:pPr marL="0" indent="0">
              <a:buNone/>
            </a:pPr>
            <a:r>
              <a:rPr lang="en-US" dirty="0" smtClean="0"/>
              <a:t>2. Model </a:t>
            </a:r>
            <a:r>
              <a:rPr lang="en-US" dirty="0"/>
              <a:t>the </a:t>
            </a:r>
            <a:r>
              <a:rPr lang="en-US" dirty="0" err="1"/>
              <a:t>behaviour</a:t>
            </a:r>
            <a:r>
              <a:rPr lang="en-US" dirty="0"/>
              <a:t> </a:t>
            </a:r>
            <a:r>
              <a:rPr lang="en-US" dirty="0" smtClean="0"/>
              <a:t> you wish to see and </a:t>
            </a:r>
            <a:r>
              <a:rPr lang="en-US" dirty="0"/>
              <a:t>engage with participants as your authentic self. </a:t>
            </a:r>
            <a:endParaRPr lang="en-US" dirty="0" smtClean="0"/>
          </a:p>
          <a:p>
            <a:pPr marL="0" indent="0">
              <a:buNone/>
            </a:pPr>
            <a:endParaRPr lang="en-US" sz="1200" dirty="0" smtClean="0"/>
          </a:p>
          <a:p>
            <a:pPr marL="0" indent="0">
              <a:buNone/>
            </a:pPr>
            <a:r>
              <a:rPr lang="en-US" dirty="0" smtClean="0"/>
              <a:t>3. Show </a:t>
            </a:r>
            <a:r>
              <a:rPr lang="en-US" dirty="0"/>
              <a:t>respect </a:t>
            </a:r>
            <a:r>
              <a:rPr lang="en-US" dirty="0" smtClean="0"/>
              <a:t>and </a:t>
            </a:r>
            <a:r>
              <a:rPr lang="en-US" dirty="0"/>
              <a:t>validate the different contributions of participants</a:t>
            </a:r>
            <a:r>
              <a:rPr lang="en-US" dirty="0" smtClean="0"/>
              <a:t>.</a:t>
            </a:r>
          </a:p>
          <a:p>
            <a:pPr marL="0" indent="0">
              <a:buNone/>
            </a:pPr>
            <a:endParaRPr lang="en-US" sz="1400" dirty="0" smtClean="0"/>
          </a:p>
          <a:p>
            <a:pPr marL="0" indent="0">
              <a:buNone/>
            </a:pPr>
            <a:r>
              <a:rPr lang="en-US" dirty="0" smtClean="0"/>
              <a:t>4. Encourage </a:t>
            </a:r>
            <a:r>
              <a:rPr lang="en-US" dirty="0"/>
              <a:t>participants to move beyond the safe spaces of who and what they know and to be open to new and different experiences. </a:t>
            </a:r>
            <a:endParaRPr lang="en-US" dirty="0" smtClean="0"/>
          </a:p>
          <a:p>
            <a:pPr marL="0" indent="0">
              <a:buNone/>
            </a:pPr>
            <a:endParaRPr lang="en-US" sz="1200" dirty="0" smtClean="0"/>
          </a:p>
          <a:p>
            <a:pPr marL="0" indent="0">
              <a:buNone/>
            </a:pPr>
            <a:r>
              <a:rPr lang="en-GB" dirty="0" smtClean="0"/>
              <a:t>5. Encourage pair, peer, group work to break the ice.</a:t>
            </a:r>
          </a:p>
          <a:p>
            <a:pPr marL="0" indent="0">
              <a:buNone/>
            </a:pPr>
            <a:r>
              <a:rPr lang="en-GB" dirty="0" smtClean="0"/>
              <a:t>6. Know your role: a conductor, orchestrator, ‘</a:t>
            </a:r>
            <a:r>
              <a:rPr lang="en-GB" dirty="0" err="1" smtClean="0"/>
              <a:t>arrangee</a:t>
            </a:r>
            <a:r>
              <a:rPr lang="en-GB" dirty="0" smtClean="0"/>
              <a:t>’</a:t>
            </a:r>
            <a:endParaRPr lang="en-US" dirty="0"/>
          </a:p>
        </p:txBody>
      </p:sp>
    </p:spTree>
    <p:extLst>
      <p:ext uri="{BB962C8B-B14F-4D97-AF65-F5344CB8AC3E}">
        <p14:creationId xmlns:p14="http://schemas.microsoft.com/office/powerpoint/2010/main" val="3983237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   WHO </a:t>
            </a:r>
            <a:r>
              <a:rPr lang="en-GB" b="1" dirty="0"/>
              <a:t>AM I?</a:t>
            </a:r>
            <a:endParaRPr lang="en-US" dirty="0"/>
          </a:p>
        </p:txBody>
      </p:sp>
      <p:sp>
        <p:nvSpPr>
          <p:cNvPr id="3" name="Content Placeholder 2"/>
          <p:cNvSpPr>
            <a:spLocks noGrp="1"/>
          </p:cNvSpPr>
          <p:nvPr>
            <p:ph idx="1"/>
          </p:nvPr>
        </p:nvSpPr>
        <p:spPr/>
        <p:txBody>
          <a:bodyPr/>
          <a:lstStyle/>
          <a:p>
            <a:pPr algn="just"/>
            <a:r>
              <a:rPr lang="en-GB" sz="2000" dirty="0" smtClean="0"/>
              <a:t>My </a:t>
            </a:r>
            <a:r>
              <a:rPr lang="en-GB" sz="2000" dirty="0"/>
              <a:t>name is </a:t>
            </a:r>
            <a:r>
              <a:rPr lang="en-GB" sz="2000" dirty="0" err="1"/>
              <a:t>Titi</a:t>
            </a:r>
            <a:r>
              <a:rPr lang="en-GB" sz="2000" dirty="0"/>
              <a:t> </a:t>
            </a:r>
            <a:r>
              <a:rPr lang="en-GB" sz="2000" dirty="0" err="1"/>
              <a:t>Fola</a:t>
            </a:r>
            <a:r>
              <a:rPr lang="en-GB" sz="2000" dirty="0"/>
              <a:t>-Adebayo, a lecturer in the General Studies Unit of the Federal University of Technology, </a:t>
            </a:r>
            <a:r>
              <a:rPr lang="en-GB" sz="2000" dirty="0" err="1"/>
              <a:t>Akure</a:t>
            </a:r>
            <a:r>
              <a:rPr lang="en-GB" sz="2000" dirty="0"/>
              <a:t>, Nigeria.  It’s quiet where I am. I am working from home, courtesy of the </a:t>
            </a:r>
            <a:r>
              <a:rPr lang="en-GB" sz="2000" dirty="0" smtClean="0"/>
              <a:t>lockdown </a:t>
            </a:r>
            <a:r>
              <a:rPr lang="en-GB" sz="2000" dirty="0"/>
              <a:t>over the </a:t>
            </a:r>
            <a:r>
              <a:rPr lang="en-GB" sz="2000" dirty="0" err="1"/>
              <a:t>Covid</a:t>
            </a:r>
            <a:r>
              <a:rPr lang="en-GB" sz="2000" dirty="0"/>
              <a:t> 19 pandemic. I told my family </a:t>
            </a:r>
            <a:r>
              <a:rPr lang="en-GB" sz="2000" b="1" i="1" dirty="0"/>
              <a:t>‘Mum’s in School’</a:t>
            </a:r>
            <a:r>
              <a:rPr lang="en-GB" sz="2000" dirty="0"/>
              <a:t>, a little blackmail to get away from distractions from them, and to have some leeway to do some work! I am busy learning how to facilitate online, while my children, for the umpteenth time, are busy making countless trips to the kitchen, refrigerator and back again. The sky is a lovely blend of light blue and </a:t>
            </a:r>
            <a:r>
              <a:rPr lang="en-GB" sz="2000" dirty="0" err="1"/>
              <a:t>gray</a:t>
            </a:r>
            <a:r>
              <a:rPr lang="en-GB" sz="2000" dirty="0"/>
              <a:t>, and from I am sitting, I can hear the gentle flutter of the branches of our neighbour’s tall palm trees. To the right of the table where I am working, is a vase of beautiful red and pink roses, my favourite flowers.</a:t>
            </a:r>
            <a:endParaRPr lang="en-US" sz="2000" dirty="0"/>
          </a:p>
        </p:txBody>
      </p:sp>
    </p:spTree>
    <p:extLst>
      <p:ext uri="{BB962C8B-B14F-4D97-AF65-F5344CB8AC3E}">
        <p14:creationId xmlns:p14="http://schemas.microsoft.com/office/powerpoint/2010/main" val="3312644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GB" dirty="0"/>
              <a:t>The annual growth rate of enrolment online in 2015 saw rapid increase of well over 30% each year, the number of students offering at least one online course grew to 34.7% of the population of learners globally (DAAD, 2020). </a:t>
            </a:r>
            <a:endParaRPr lang="en-US" dirty="0"/>
          </a:p>
          <a:p>
            <a:pPr algn="just"/>
            <a:endParaRPr lang="en-US" dirty="0"/>
          </a:p>
        </p:txBody>
      </p:sp>
    </p:spTree>
    <p:extLst>
      <p:ext uri="{BB962C8B-B14F-4D97-AF65-F5344CB8AC3E}">
        <p14:creationId xmlns:p14="http://schemas.microsoft.com/office/powerpoint/2010/main" val="26456664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6000" dirty="0" smtClean="0">
                <a:latin typeface="Algerian" panose="04020705040A02060702" pitchFamily="82" charset="0"/>
              </a:rPr>
              <a:t>Thank you for your attention</a:t>
            </a:r>
            <a:endParaRPr lang="en-US" sz="6000" dirty="0">
              <a:latin typeface="Algerian" panose="04020705040A02060702" pitchFamily="82" charset="0"/>
            </a:endParaRPr>
          </a:p>
        </p:txBody>
      </p:sp>
    </p:spTree>
    <p:extLst>
      <p:ext uri="{BB962C8B-B14F-4D97-AF65-F5344CB8AC3E}">
        <p14:creationId xmlns:p14="http://schemas.microsoft.com/office/powerpoint/2010/main" val="2068861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229600" cy="4389437"/>
          </a:xfrm>
        </p:spPr>
        <p:txBody>
          <a:bodyPr/>
          <a:lstStyle/>
          <a:p>
            <a:endParaRPr lang="en-GB" dirty="0" smtClean="0"/>
          </a:p>
          <a:p>
            <a:endParaRPr lang="en-GB" dirty="0"/>
          </a:p>
          <a:p>
            <a:pPr algn="just"/>
            <a:r>
              <a:rPr lang="en-GB" dirty="0" smtClean="0"/>
              <a:t>The </a:t>
            </a:r>
            <a:r>
              <a:rPr lang="en-GB" dirty="0"/>
              <a:t>outbreak of the covid-19 pandemic led to restrictions on physical interactions in classrooms, and this led to a further rise in the number of students taking advantage of distance learning.</a:t>
            </a:r>
            <a:endParaRPr lang="en-US" dirty="0"/>
          </a:p>
        </p:txBody>
      </p:sp>
    </p:spTree>
    <p:extLst>
      <p:ext uri="{BB962C8B-B14F-4D97-AF65-F5344CB8AC3E}">
        <p14:creationId xmlns:p14="http://schemas.microsoft.com/office/powerpoint/2010/main" val="2035783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The pandemic marked a watershed in pedagogic practice in higher education (HE), globally. </a:t>
            </a:r>
            <a:r>
              <a:rPr lang="en-GB" dirty="0"/>
              <a:t>The reality of the pandemic highlighted the need to </a:t>
            </a:r>
            <a:r>
              <a:rPr lang="en-GB" dirty="0" smtClean="0"/>
              <a:t>quickly embrace </a:t>
            </a:r>
            <a:r>
              <a:rPr lang="en-GB" dirty="0"/>
              <a:t>online learning and transfer our courses from face-to-face to online platforms. </a:t>
            </a:r>
            <a:endParaRPr lang="en-US" dirty="0"/>
          </a:p>
        </p:txBody>
      </p:sp>
    </p:spTree>
    <p:extLst>
      <p:ext uri="{BB962C8B-B14F-4D97-AF65-F5344CB8AC3E}">
        <p14:creationId xmlns:p14="http://schemas.microsoft.com/office/powerpoint/2010/main" val="3665062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GB" dirty="0"/>
              <a:t>The </a:t>
            </a:r>
            <a:r>
              <a:rPr lang="en-GB" dirty="0" smtClean="0"/>
              <a:t>sudden </a:t>
            </a:r>
            <a:r>
              <a:rPr lang="en-GB" dirty="0"/>
              <a:t>shift to online platforms</a:t>
            </a:r>
            <a:r>
              <a:rPr lang="en-US" dirty="0"/>
              <a:t> created challenges for higher education institutions (</a:t>
            </a:r>
            <a:r>
              <a:rPr lang="en-US" dirty="0" smtClean="0"/>
              <a:t>HEIs) in </a:t>
            </a:r>
            <a:r>
              <a:rPr lang="en-US" dirty="0"/>
              <a:t>sub-Saharan Africa where the uptake of the </a:t>
            </a:r>
            <a:r>
              <a:rPr lang="en-GB" dirty="0"/>
              <a:t>adoption and deployment of technology </a:t>
            </a:r>
            <a:r>
              <a:rPr lang="en-GB" dirty="0" smtClean="0"/>
              <a:t>is </a:t>
            </a:r>
            <a:r>
              <a:rPr lang="en-GB" dirty="0"/>
              <a:t>rather low. </a:t>
            </a:r>
            <a:r>
              <a:rPr lang="en-US" dirty="0" smtClean="0"/>
              <a:t>Key </a:t>
            </a:r>
            <a:r>
              <a:rPr lang="en-US" dirty="0"/>
              <a:t>among the many challenges faced by HEIs was the urgent need to switch to online platforms. </a:t>
            </a:r>
          </a:p>
          <a:p>
            <a:pPr marL="0" indent="0">
              <a:buNone/>
            </a:pPr>
            <a:endParaRPr lang="en-US" dirty="0"/>
          </a:p>
        </p:txBody>
      </p:sp>
    </p:spTree>
    <p:extLst>
      <p:ext uri="{BB962C8B-B14F-4D97-AF65-F5344CB8AC3E}">
        <p14:creationId xmlns:p14="http://schemas.microsoft.com/office/powerpoint/2010/main" val="2706261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This sudden shift was worsened by the fact that it was done without the necessary pedagogical content knowledge (PCK) on the part of teachers. This kind of knowledge requires careful design of online courses and systematic organization </a:t>
            </a:r>
            <a:r>
              <a:rPr lang="en-US" dirty="0" smtClean="0"/>
              <a:t>of students’ learning </a:t>
            </a:r>
            <a:r>
              <a:rPr lang="en-US" dirty="0"/>
              <a:t>experience </a:t>
            </a:r>
            <a:r>
              <a:rPr lang="en-US" dirty="0" smtClean="0"/>
              <a:t>in </a:t>
            </a:r>
            <a:r>
              <a:rPr lang="en-US" dirty="0"/>
              <a:t>order to facilitate learning, student engagement and the convergence of cognitive, social and teaching presences.</a:t>
            </a:r>
          </a:p>
        </p:txBody>
      </p:sp>
    </p:spTree>
    <p:extLst>
      <p:ext uri="{BB962C8B-B14F-4D97-AF65-F5344CB8AC3E}">
        <p14:creationId xmlns:p14="http://schemas.microsoft.com/office/powerpoint/2010/main" val="1551206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smtClean="0">
                <a:solidFill>
                  <a:srgbClr val="7030A0"/>
                </a:solidFill>
              </a:rPr>
              <a:t>Equip Teachers with skills that will help them integrate technology in </a:t>
            </a:r>
            <a:r>
              <a:rPr lang="en-GB" dirty="0" smtClean="0">
                <a:solidFill>
                  <a:srgbClr val="7030A0"/>
                </a:solidFill>
              </a:rPr>
              <a:t>teaching and learning </a:t>
            </a:r>
            <a:endParaRPr lang="en-GB" dirty="0" smtClean="0">
              <a:solidFill>
                <a:srgbClr val="7030A0"/>
              </a:solidFill>
            </a:endParaRPr>
          </a:p>
          <a:p>
            <a:pPr>
              <a:buFont typeface="Wingdings" panose="05000000000000000000" pitchFamily="2" charset="2"/>
              <a:buChar char="v"/>
            </a:pPr>
            <a:r>
              <a:rPr lang="en-US" dirty="0" smtClean="0"/>
              <a:t>Foster learner engagement</a:t>
            </a:r>
          </a:p>
          <a:p>
            <a:pPr>
              <a:buFont typeface="Wingdings" panose="05000000000000000000" pitchFamily="2" charset="2"/>
              <a:buChar char="v"/>
            </a:pPr>
            <a:r>
              <a:rPr lang="en-US" dirty="0" smtClean="0"/>
              <a:t>Guarantee quality assurance</a:t>
            </a:r>
          </a:p>
          <a:p>
            <a:pPr>
              <a:buFont typeface="Wingdings" panose="05000000000000000000" pitchFamily="2" charset="2"/>
              <a:buChar char="v"/>
            </a:pPr>
            <a:r>
              <a:rPr lang="en-US" dirty="0"/>
              <a:t>E</a:t>
            </a:r>
            <a:r>
              <a:rPr lang="en-US" dirty="0" smtClean="0"/>
              <a:t>xpand </a:t>
            </a:r>
            <a:r>
              <a:rPr lang="en-US" dirty="0"/>
              <a:t>students’ learning </a:t>
            </a:r>
            <a:r>
              <a:rPr lang="en-US" dirty="0" smtClean="0"/>
              <a:t>spaces</a:t>
            </a:r>
          </a:p>
          <a:p>
            <a:pPr>
              <a:buFont typeface="Wingdings" panose="05000000000000000000" pitchFamily="2" charset="2"/>
              <a:buChar char="v"/>
            </a:pPr>
            <a:r>
              <a:rPr lang="en-US" dirty="0"/>
              <a:t>P</a:t>
            </a:r>
            <a:r>
              <a:rPr lang="en-US" dirty="0" smtClean="0"/>
              <a:t>roduce knowledge creators, not consumers of information</a:t>
            </a:r>
          </a:p>
          <a:p>
            <a:pPr>
              <a:buFont typeface="Wingdings" panose="05000000000000000000" pitchFamily="2" charset="2"/>
              <a:buChar char="v"/>
            </a:pPr>
            <a:r>
              <a:rPr lang="en-GB" dirty="0" smtClean="0"/>
              <a:t>Teach students relevant ICT skills and competencies- visa for participating in 21</a:t>
            </a:r>
            <a:r>
              <a:rPr lang="en-GB" baseline="30000" dirty="0" smtClean="0"/>
              <a:t>st</a:t>
            </a:r>
            <a:r>
              <a:rPr lang="en-GB" dirty="0" smtClean="0"/>
              <a:t> century academic discourse</a:t>
            </a:r>
            <a:endParaRPr lang="en-US" dirty="0"/>
          </a:p>
        </p:txBody>
      </p:sp>
      <p:sp>
        <p:nvSpPr>
          <p:cNvPr id="4" name="Title 3"/>
          <p:cNvSpPr>
            <a:spLocks noGrp="1"/>
          </p:cNvSpPr>
          <p:nvPr>
            <p:ph type="title"/>
          </p:nvPr>
        </p:nvSpPr>
        <p:spPr/>
        <p:txBody>
          <a:bodyPr/>
          <a:lstStyle/>
          <a:p>
            <a:r>
              <a:rPr lang="en-GB" dirty="0" smtClean="0"/>
              <a:t>Need for this training exercise</a:t>
            </a:r>
            <a:endParaRPr lang="en-US" dirty="0"/>
          </a:p>
        </p:txBody>
      </p:sp>
    </p:spTree>
    <p:extLst>
      <p:ext uri="{BB962C8B-B14F-4D97-AF65-F5344CB8AC3E}">
        <p14:creationId xmlns:p14="http://schemas.microsoft.com/office/powerpoint/2010/main" val="2404218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Fostering Student Engagement</a:t>
            </a:r>
            <a:endParaRPr lang="en-US" dirty="0"/>
          </a:p>
        </p:txBody>
      </p:sp>
      <p:sp>
        <p:nvSpPr>
          <p:cNvPr id="3" name="Content Placeholder 2"/>
          <p:cNvSpPr>
            <a:spLocks noGrp="1"/>
          </p:cNvSpPr>
          <p:nvPr>
            <p:ph idx="1"/>
          </p:nvPr>
        </p:nvSpPr>
        <p:spPr/>
        <p:txBody>
          <a:bodyPr/>
          <a:lstStyle/>
          <a:p>
            <a:r>
              <a:rPr lang="en-GB" dirty="0" smtClean="0"/>
              <a:t>The three Musketeers: </a:t>
            </a:r>
            <a:r>
              <a:rPr lang="en-US" i="1" dirty="0" smtClean="0"/>
              <a:t>Cognitive, Social </a:t>
            </a:r>
            <a:r>
              <a:rPr lang="en-US" dirty="0" smtClean="0"/>
              <a:t>and </a:t>
            </a:r>
            <a:r>
              <a:rPr lang="en-US" i="1" dirty="0"/>
              <a:t>Teaching </a:t>
            </a:r>
            <a:r>
              <a:rPr lang="en-US" i="1" dirty="0" smtClean="0"/>
              <a:t>Presences.</a:t>
            </a:r>
          </a:p>
          <a:p>
            <a:pPr marL="0" indent="0" algn="just">
              <a:buNone/>
            </a:pPr>
            <a:r>
              <a:rPr lang="en-US" dirty="0" smtClean="0"/>
              <a:t> Garrison </a:t>
            </a:r>
            <a:r>
              <a:rPr lang="en-US" dirty="0"/>
              <a:t>et al (2000) </a:t>
            </a:r>
            <a:r>
              <a:rPr lang="en-US" dirty="0" smtClean="0"/>
              <a:t>present </a:t>
            </a:r>
            <a:r>
              <a:rPr lang="en-US" dirty="0"/>
              <a:t>a conceptual framework that specifies the elements that are crucial for a successful higher education experience. </a:t>
            </a:r>
            <a:r>
              <a:rPr lang="en-US" dirty="0" smtClean="0"/>
              <a:t>This </a:t>
            </a:r>
            <a:r>
              <a:rPr lang="en-US" dirty="0"/>
              <a:t>is captured in the interplay of three core elements: </a:t>
            </a:r>
            <a:r>
              <a:rPr lang="en-US" b="1" i="1" dirty="0">
                <a:solidFill>
                  <a:srgbClr val="FF0000"/>
                </a:solidFill>
              </a:rPr>
              <a:t>Cognitive Presence</a:t>
            </a:r>
            <a:r>
              <a:rPr lang="en-US" dirty="0"/>
              <a:t>, </a:t>
            </a:r>
            <a:r>
              <a:rPr lang="en-US" b="1" i="1" dirty="0">
                <a:solidFill>
                  <a:srgbClr val="7030A0"/>
                </a:solidFill>
              </a:rPr>
              <a:t>Social Presence</a:t>
            </a:r>
            <a:r>
              <a:rPr lang="en-US" dirty="0"/>
              <a:t> and </a:t>
            </a:r>
            <a:r>
              <a:rPr lang="en-US" b="1" i="1" dirty="0">
                <a:solidFill>
                  <a:srgbClr val="00B050"/>
                </a:solidFill>
              </a:rPr>
              <a:t>Teaching Presence</a:t>
            </a:r>
            <a:r>
              <a:rPr lang="en-US" dirty="0"/>
              <a:t> (</a:t>
            </a:r>
            <a:r>
              <a:rPr lang="en-US" dirty="0" smtClean="0"/>
              <a:t>multidimensional</a:t>
            </a:r>
            <a:r>
              <a:rPr lang="en-US" dirty="0"/>
              <a:t>, interdependent and must combine to create an educational </a:t>
            </a:r>
            <a:r>
              <a:rPr lang="en-US" dirty="0" smtClean="0"/>
              <a:t>experience).  </a:t>
            </a:r>
            <a:endParaRPr lang="en-US" dirty="0"/>
          </a:p>
        </p:txBody>
      </p:sp>
    </p:spTree>
    <p:extLst>
      <p:ext uri="{BB962C8B-B14F-4D97-AF65-F5344CB8AC3E}">
        <p14:creationId xmlns:p14="http://schemas.microsoft.com/office/powerpoint/2010/main" val="24734110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2104</TotalTime>
  <Words>2122</Words>
  <Application>Microsoft Office PowerPoint</Application>
  <PresentationFormat>On-screen Show (4:3)</PresentationFormat>
  <Paragraphs>169</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Algerian</vt:lpstr>
      <vt:lpstr>Arial</vt:lpstr>
      <vt:lpstr>Calibri</vt:lpstr>
      <vt:lpstr>Constantia</vt:lpstr>
      <vt:lpstr>Times New Roman</vt:lpstr>
      <vt:lpstr>Wingdings</vt:lpstr>
      <vt:lpstr>Wingdings 2</vt:lpstr>
      <vt:lpstr>Flow</vt:lpstr>
      <vt:lpstr>PowerPoint Presentation</vt:lpstr>
      <vt:lpstr>     GLOBAL UPTAKE OF TECHNOLOGY</vt:lpstr>
      <vt:lpstr>PowerPoint Presentation</vt:lpstr>
      <vt:lpstr>PowerPoint Presentation</vt:lpstr>
      <vt:lpstr>PowerPoint Presentation</vt:lpstr>
      <vt:lpstr>PowerPoint Presentation</vt:lpstr>
      <vt:lpstr>PowerPoint Presentation</vt:lpstr>
      <vt:lpstr>Need for this training exercise</vt:lpstr>
      <vt:lpstr>Fostering Student Engagement</vt:lpstr>
      <vt:lpstr>BLENDED LEARNING? </vt:lpstr>
      <vt:lpstr>Blended Learning:</vt:lpstr>
      <vt:lpstr>    BENEFITS OF BLENDED LEARNING: </vt:lpstr>
      <vt:lpstr>     MORE BENEFITS:</vt:lpstr>
      <vt:lpstr>Community of Inquiry Model</vt:lpstr>
      <vt:lpstr>   Cognitive Presence?</vt:lpstr>
      <vt:lpstr>   Social Presence?</vt:lpstr>
      <vt:lpstr> Teaching presence?</vt:lpstr>
      <vt:lpstr>PowerPoint Presentation</vt:lpstr>
      <vt:lpstr>  1st indicator of TP: Design and organisation</vt:lpstr>
      <vt:lpstr>  2nd indicator of TP: Facilitating discourse </vt:lpstr>
      <vt:lpstr>3rd Indicator of TP: direct instruction</vt:lpstr>
      <vt:lpstr>How to foster the 3 presences</vt:lpstr>
      <vt:lpstr>PowerPoint Presentation</vt:lpstr>
      <vt:lpstr>PowerPoint Presentation</vt:lpstr>
      <vt:lpstr>PowerPoint Presentation</vt:lpstr>
      <vt:lpstr>    Fostering Social Presence</vt:lpstr>
      <vt:lpstr>PowerPoint Presentation</vt:lpstr>
      <vt:lpstr>PowerPoint Presentation</vt:lpstr>
      <vt:lpstr>   WHO AM 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 FORMATION</dc:title>
  <dc:creator>Bode Sawe</dc:creator>
  <cp:lastModifiedBy>USER</cp:lastModifiedBy>
  <cp:revision>139</cp:revision>
  <dcterms:created xsi:type="dcterms:W3CDTF">2008-12-15T13:03:16Z</dcterms:created>
  <dcterms:modified xsi:type="dcterms:W3CDTF">2021-05-26T10:40:57Z</dcterms:modified>
</cp:coreProperties>
</file>