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5" r:id="rId3"/>
    <p:sldId id="257" r:id="rId4"/>
    <p:sldId id="267" r:id="rId5"/>
    <p:sldId id="258" r:id="rId6"/>
    <p:sldId id="259" r:id="rId7"/>
    <p:sldId id="262" r:id="rId8"/>
    <p:sldId id="260" r:id="rId9"/>
    <p:sldId id="261" r:id="rId10"/>
    <p:sldId id="263" r:id="rId11"/>
    <p:sldId id="264" r:id="rId12"/>
    <p:sldId id="266"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TFUND-NRF" initials="T" lastIdx="1" clrIdx="0">
    <p:extLst>
      <p:ext uri="{19B8F6BF-5375-455C-9EA6-DF929625EA0E}">
        <p15:presenceInfo xmlns:p15="http://schemas.microsoft.com/office/powerpoint/2012/main" userId="TETFUND-NR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6T10:46:39.910" idx="1">
    <p:pos x="7340" y="2575"/>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31BBDD4-7C78-41DB-994E-2D5F4B8FF724}" type="datetimeFigureOut">
              <a:rPr lang="en-US" smtClean="0"/>
              <a:t>5/26/2021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FB49937-EF5B-4910-8E1E-C73C29C4F0D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70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1BBDD4-7C78-41DB-994E-2D5F4B8FF72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49937-EF5B-4910-8E1E-C73C29C4F0DD}" type="slidenum">
              <a:rPr lang="en-US" smtClean="0"/>
              <a:t>‹#›</a:t>
            </a:fld>
            <a:endParaRPr lang="en-US"/>
          </a:p>
        </p:txBody>
      </p:sp>
    </p:spTree>
    <p:extLst>
      <p:ext uri="{BB962C8B-B14F-4D97-AF65-F5344CB8AC3E}">
        <p14:creationId xmlns:p14="http://schemas.microsoft.com/office/powerpoint/2010/main" val="389153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1BBDD4-7C78-41DB-994E-2D5F4B8FF7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9937-EF5B-4910-8E1E-C73C29C4F0D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046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1BBDD4-7C78-41DB-994E-2D5F4B8FF7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9937-EF5B-4910-8E1E-C73C29C4F0D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97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1BBDD4-7C78-41DB-994E-2D5F4B8FF7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9937-EF5B-4910-8E1E-C73C29C4F0DD}" type="slidenum">
              <a:rPr lang="en-US" smtClean="0"/>
              <a:t>‹#›</a:t>
            </a:fld>
            <a:endParaRPr lang="en-US"/>
          </a:p>
        </p:txBody>
      </p:sp>
    </p:spTree>
    <p:extLst>
      <p:ext uri="{BB962C8B-B14F-4D97-AF65-F5344CB8AC3E}">
        <p14:creationId xmlns:p14="http://schemas.microsoft.com/office/powerpoint/2010/main" val="3634678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1BBDD4-7C78-41DB-994E-2D5F4B8FF7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9937-EF5B-4910-8E1E-C73C29C4F0D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348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1BBDD4-7C78-41DB-994E-2D5F4B8FF7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9937-EF5B-4910-8E1E-C73C29C4F0D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854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1BBDD4-7C78-41DB-994E-2D5F4B8FF7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9937-EF5B-4910-8E1E-C73C29C4F0D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01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1BBDD4-7C78-41DB-994E-2D5F4B8FF7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9937-EF5B-4910-8E1E-C73C29C4F0D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28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1BBDD4-7C78-41DB-994E-2D5F4B8FF7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9937-EF5B-4910-8E1E-C73C29C4F0DD}" type="slidenum">
              <a:rPr lang="en-US" smtClean="0"/>
              <a:t>‹#›</a:t>
            </a:fld>
            <a:endParaRPr lang="en-US"/>
          </a:p>
        </p:txBody>
      </p:sp>
    </p:spTree>
    <p:extLst>
      <p:ext uri="{BB962C8B-B14F-4D97-AF65-F5344CB8AC3E}">
        <p14:creationId xmlns:p14="http://schemas.microsoft.com/office/powerpoint/2010/main" val="382915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1BBDD4-7C78-41DB-994E-2D5F4B8FF72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9937-EF5B-4910-8E1E-C73C29C4F0D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58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1BBDD4-7C78-41DB-994E-2D5F4B8FF72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49937-EF5B-4910-8E1E-C73C29C4F0DD}"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88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1BBDD4-7C78-41DB-994E-2D5F4B8FF724}"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49937-EF5B-4910-8E1E-C73C29C4F0D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522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1BBDD4-7C78-41DB-994E-2D5F4B8FF724}"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49937-EF5B-4910-8E1E-C73C29C4F0D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117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BBDD4-7C78-41DB-994E-2D5F4B8FF724}"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49937-EF5B-4910-8E1E-C73C29C4F0DD}" type="slidenum">
              <a:rPr lang="en-US" smtClean="0"/>
              <a:t>‹#›</a:t>
            </a:fld>
            <a:endParaRPr lang="en-US"/>
          </a:p>
        </p:txBody>
      </p:sp>
    </p:spTree>
    <p:extLst>
      <p:ext uri="{BB962C8B-B14F-4D97-AF65-F5344CB8AC3E}">
        <p14:creationId xmlns:p14="http://schemas.microsoft.com/office/powerpoint/2010/main" val="19808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1BBDD4-7C78-41DB-994E-2D5F4B8FF72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49937-EF5B-4910-8E1E-C73C29C4F0D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02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1BBDD4-7C78-41DB-994E-2D5F4B8FF72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49937-EF5B-4910-8E1E-C73C29C4F0DD}" type="slidenum">
              <a:rPr lang="en-US" smtClean="0"/>
              <a:t>‹#›</a:t>
            </a:fld>
            <a:endParaRPr lang="en-US"/>
          </a:p>
        </p:txBody>
      </p:sp>
    </p:spTree>
    <p:extLst>
      <p:ext uri="{BB962C8B-B14F-4D97-AF65-F5344CB8AC3E}">
        <p14:creationId xmlns:p14="http://schemas.microsoft.com/office/powerpoint/2010/main" val="258210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1BBDD4-7C78-41DB-994E-2D5F4B8FF724}" type="datetimeFigureOut">
              <a:rPr lang="en-US" smtClean="0"/>
              <a:t>5/26/2021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B49937-EF5B-4910-8E1E-C73C29C4F0DD}" type="slidenum">
              <a:rPr lang="en-US" smtClean="0"/>
              <a:t>‹#›</a:t>
            </a:fld>
            <a:endParaRPr lang="en-US"/>
          </a:p>
        </p:txBody>
      </p:sp>
    </p:spTree>
    <p:extLst>
      <p:ext uri="{BB962C8B-B14F-4D97-AF65-F5344CB8AC3E}">
        <p14:creationId xmlns:p14="http://schemas.microsoft.com/office/powerpoint/2010/main" val="40382748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futa.edu.ng/futaelearning/mod/forum/view.php?id=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D5CB-C344-4C21-BCC1-975A889BCC35}"/>
              </a:ext>
            </a:extLst>
          </p:cNvPr>
          <p:cNvSpPr>
            <a:spLocks noGrp="1"/>
          </p:cNvSpPr>
          <p:nvPr>
            <p:ph type="ctrTitle"/>
          </p:nvPr>
        </p:nvSpPr>
        <p:spPr/>
        <p:txBody>
          <a:bodyPr/>
          <a:lstStyle/>
          <a:p>
            <a:r>
              <a:rPr lang="en-US" dirty="0"/>
              <a:t>Students’ Voices: </a:t>
            </a:r>
            <a:br>
              <a:rPr lang="en-US" dirty="0"/>
            </a:br>
            <a:r>
              <a:rPr lang="en-US" sz="4800" dirty="0"/>
              <a:t>Listening and Moderating</a:t>
            </a:r>
            <a:endParaRPr lang="en-US" dirty="0"/>
          </a:p>
        </p:txBody>
      </p:sp>
      <p:sp>
        <p:nvSpPr>
          <p:cNvPr id="3" name="Subtitle 2">
            <a:extLst>
              <a:ext uri="{FF2B5EF4-FFF2-40B4-BE49-F238E27FC236}">
                <a16:creationId xmlns:a16="http://schemas.microsoft.com/office/drawing/2014/main" id="{5B068397-B00F-4FD3-8C82-2C80315FF19A}"/>
              </a:ext>
            </a:extLst>
          </p:cNvPr>
          <p:cNvSpPr>
            <a:spLocks noGrp="1"/>
          </p:cNvSpPr>
          <p:nvPr>
            <p:ph type="subTitle" idx="1"/>
          </p:nvPr>
        </p:nvSpPr>
        <p:spPr>
          <a:xfrm>
            <a:off x="2438400" y="3657597"/>
            <a:ext cx="7370618" cy="1320802"/>
          </a:xfrm>
        </p:spPr>
        <p:txBody>
          <a:bodyPr>
            <a:noAutofit/>
          </a:bodyPr>
          <a:lstStyle/>
          <a:p>
            <a:r>
              <a:rPr lang="en-US" sz="2800" dirty="0"/>
              <a:t>Facilitation as ‘hanging out with your students’</a:t>
            </a:r>
            <a:r>
              <a:rPr lang="en-GB" sz="2800" dirty="0">
                <a:latin typeface="Calibri" panose="020F0502020204030204" pitchFamily="34" charset="0"/>
                <a:ea typeface="Calibri" panose="020F0502020204030204" pitchFamily="34" charset="0"/>
                <a:cs typeface="Times New Roman" panose="02020603050405020304" pitchFamily="18" charset="0"/>
              </a:rPr>
              <a:t> </a:t>
            </a:r>
          </a:p>
          <a:p>
            <a:r>
              <a:rPr lang="en-GB" sz="2800" dirty="0" err="1">
                <a:latin typeface="Calibri" panose="020F0502020204030204" pitchFamily="34" charset="0"/>
                <a:ea typeface="Calibri" panose="020F0502020204030204" pitchFamily="34" charset="0"/>
                <a:cs typeface="Times New Roman" panose="02020603050405020304" pitchFamily="18" charset="0"/>
              </a:rPr>
              <a:t>Fúnmi</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GB" sz="2800" dirty="0" err="1">
                <a:latin typeface="Calibri" panose="020F0502020204030204" pitchFamily="34" charset="0"/>
                <a:ea typeface="Calibri" panose="020F0502020204030204" pitchFamily="34" charset="0"/>
                <a:cs typeface="Times New Roman" panose="02020603050405020304" pitchFamily="18" charset="0"/>
              </a:rPr>
              <a:t>Olúbọ̀dé-Sàwẹ</a:t>
            </a: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t>FUTA</a:t>
            </a:r>
          </a:p>
        </p:txBody>
      </p:sp>
      <p:sp>
        <p:nvSpPr>
          <p:cNvPr id="4" name="Subtitle 2">
            <a:extLst>
              <a:ext uri="{FF2B5EF4-FFF2-40B4-BE49-F238E27FC236}">
                <a16:creationId xmlns:a16="http://schemas.microsoft.com/office/drawing/2014/main" id="{9BFDA115-00A5-4856-9DE2-F9F6984FBBC3}"/>
              </a:ext>
            </a:extLst>
          </p:cNvPr>
          <p:cNvSpPr txBox="1">
            <a:spLocks/>
          </p:cNvSpPr>
          <p:nvPr/>
        </p:nvSpPr>
        <p:spPr>
          <a:xfrm>
            <a:off x="3726873" y="4978399"/>
            <a:ext cx="4516582" cy="111144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endParaRPr lang="en-US" sz="4000" dirty="0"/>
          </a:p>
        </p:txBody>
      </p:sp>
    </p:spTree>
    <p:extLst>
      <p:ext uri="{BB962C8B-B14F-4D97-AF65-F5344CB8AC3E}">
        <p14:creationId xmlns:p14="http://schemas.microsoft.com/office/powerpoint/2010/main" val="1259524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3AEB9E-4321-4B6A-8255-82C42593BADA}"/>
              </a:ext>
            </a:extLst>
          </p:cNvPr>
          <p:cNvPicPr>
            <a:picLocks noChangeAspect="1"/>
          </p:cNvPicPr>
          <p:nvPr/>
        </p:nvPicPr>
        <p:blipFill>
          <a:blip r:embed="rId2"/>
          <a:stretch>
            <a:fillRect/>
          </a:stretch>
        </p:blipFill>
        <p:spPr>
          <a:xfrm>
            <a:off x="581892" y="621145"/>
            <a:ext cx="10945090" cy="5571837"/>
          </a:xfrm>
          <a:prstGeom prst="rect">
            <a:avLst/>
          </a:prstGeom>
        </p:spPr>
      </p:pic>
    </p:spTree>
    <p:extLst>
      <p:ext uri="{BB962C8B-B14F-4D97-AF65-F5344CB8AC3E}">
        <p14:creationId xmlns:p14="http://schemas.microsoft.com/office/powerpoint/2010/main" val="106536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523D08-5C30-47F6-91FD-4F48FB93FAFC}"/>
              </a:ext>
            </a:extLst>
          </p:cNvPr>
          <p:cNvPicPr>
            <a:picLocks noChangeAspect="1"/>
          </p:cNvPicPr>
          <p:nvPr/>
        </p:nvPicPr>
        <p:blipFill>
          <a:blip r:embed="rId2"/>
          <a:stretch>
            <a:fillRect/>
          </a:stretch>
        </p:blipFill>
        <p:spPr>
          <a:xfrm>
            <a:off x="734291" y="595745"/>
            <a:ext cx="10778836" cy="5528380"/>
          </a:xfrm>
          <a:prstGeom prst="rect">
            <a:avLst/>
          </a:prstGeom>
        </p:spPr>
      </p:pic>
    </p:spTree>
    <p:extLst>
      <p:ext uri="{BB962C8B-B14F-4D97-AF65-F5344CB8AC3E}">
        <p14:creationId xmlns:p14="http://schemas.microsoft.com/office/powerpoint/2010/main" val="396826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4DB794-461F-4AD9-A7EF-C0012AD3AE88}"/>
              </a:ext>
            </a:extLst>
          </p:cNvPr>
          <p:cNvPicPr>
            <a:picLocks noChangeAspect="1"/>
          </p:cNvPicPr>
          <p:nvPr/>
        </p:nvPicPr>
        <p:blipFill>
          <a:blip r:embed="rId2"/>
          <a:stretch>
            <a:fillRect/>
          </a:stretch>
        </p:blipFill>
        <p:spPr>
          <a:xfrm>
            <a:off x="636104" y="576815"/>
            <a:ext cx="10787270" cy="5635141"/>
          </a:xfrm>
          <a:prstGeom prst="rect">
            <a:avLst/>
          </a:prstGeom>
        </p:spPr>
      </p:pic>
    </p:spTree>
    <p:extLst>
      <p:ext uri="{BB962C8B-B14F-4D97-AF65-F5344CB8AC3E}">
        <p14:creationId xmlns:p14="http://schemas.microsoft.com/office/powerpoint/2010/main" val="297168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509F-D991-4334-839E-9FE5A5FD5541}"/>
              </a:ext>
            </a:extLst>
          </p:cNvPr>
          <p:cNvSpPr>
            <a:spLocks noGrp="1"/>
          </p:cNvSpPr>
          <p:nvPr>
            <p:ph type="title"/>
          </p:nvPr>
        </p:nvSpPr>
        <p:spPr/>
        <p:txBody>
          <a:bodyPr/>
          <a:lstStyle/>
          <a:p>
            <a:r>
              <a:rPr lang="en-US" dirty="0"/>
              <a:t>Dealing with criticism</a:t>
            </a:r>
          </a:p>
        </p:txBody>
      </p:sp>
      <p:sp>
        <p:nvSpPr>
          <p:cNvPr id="3" name="Content Placeholder 2">
            <a:extLst>
              <a:ext uri="{FF2B5EF4-FFF2-40B4-BE49-F238E27FC236}">
                <a16:creationId xmlns:a16="http://schemas.microsoft.com/office/drawing/2014/main" id="{C733519F-F2F0-49E8-AE29-C418321BA44C}"/>
              </a:ext>
            </a:extLst>
          </p:cNvPr>
          <p:cNvSpPr>
            <a:spLocks noGrp="1"/>
          </p:cNvSpPr>
          <p:nvPr>
            <p:ph idx="1"/>
          </p:nvPr>
        </p:nvSpPr>
        <p:spPr>
          <a:xfrm>
            <a:off x="1295401" y="2556932"/>
            <a:ext cx="10259290" cy="3318936"/>
          </a:xfrm>
        </p:spPr>
        <p:txBody>
          <a:bodyPr>
            <a:noAutofit/>
          </a:bodyPr>
          <a:lstStyle/>
          <a:p>
            <a:pPr marL="0" marR="0">
              <a:lnSpc>
                <a:spcPct val="107000"/>
              </a:lnSpc>
              <a:spcBef>
                <a:spcPts val="0"/>
              </a:spcBef>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A few weeks into a course you receive the following message from a student: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“One thing that really irritates me is the really loud students who like to dominate discussions and then have the nerve to call those of us who prefer to observe and reflect a bit, before participating "</a:t>
            </a:r>
            <a:r>
              <a:rPr lang="en-GB" dirty="0" err="1">
                <a:effectLst/>
                <a:latin typeface="Calibri" panose="020F0502020204030204" pitchFamily="34" charset="0"/>
                <a:ea typeface="Calibri" panose="020F0502020204030204" pitchFamily="34" charset="0"/>
                <a:cs typeface="Times New Roman" panose="02020603050405020304" pitchFamily="18" charset="0"/>
              </a:rPr>
              <a:t>lurkers</a:t>
            </a:r>
            <a:r>
              <a:rPr lang="en-GB"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would you respond to this message?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How would you  encourage  individuals or groups who seem reluctant to post online,  to participate without making them feel as if they are in the spotlight?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877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C42C5F-9BA3-4932-A490-5970AF60A0F8}"/>
              </a:ext>
            </a:extLst>
          </p:cNvPr>
          <p:cNvSpPr>
            <a:spLocks noGrp="1"/>
          </p:cNvSpPr>
          <p:nvPr>
            <p:ph idx="4294967295"/>
          </p:nvPr>
        </p:nvSpPr>
        <p:spPr>
          <a:xfrm>
            <a:off x="554183" y="728663"/>
            <a:ext cx="11042072" cy="5422755"/>
          </a:xfrm>
        </p:spPr>
        <p:txBody>
          <a:bodyPr>
            <a:normAutofit fontScale="92500" lnSpcReduction="10000"/>
          </a:bodyPr>
          <a:lstStyle/>
          <a:p>
            <a:pPr algn="just"/>
            <a:r>
              <a:rPr lang="en-US" sz="2000" dirty="0">
                <a:latin typeface="Calibri" panose="020F0502020204030204" pitchFamily="34" charset="0"/>
                <a:cs typeface="Calibri" panose="020F0502020204030204" pitchFamily="34" charset="0"/>
              </a:rPr>
              <a:t>Thanks for sharing your perspective. Taking your time to reflect does not make you a lurker: in fact, thinking is the most important part of writing. That is their opinion. Do you know the best way to silence such arrogance? When you have put your thoughts together, you make a response that shames their assumptions: something deep, something  intellectually stimulating, something that makes us all go, "WOW!". I know you can.  Let's get this show on the road and make our forum exciting place to hang out and cerebrate. </a:t>
            </a:r>
            <a:r>
              <a:rPr lang="en-US" sz="2000" b="1" dirty="0">
                <a:solidFill>
                  <a:srgbClr val="FF0000"/>
                </a:solidFill>
                <a:latin typeface="Calibri" panose="020F0502020204030204" pitchFamily="34" charset="0"/>
                <a:cs typeface="Calibri" panose="020F0502020204030204" pitchFamily="34" charset="0"/>
              </a:rPr>
              <a:t>FUNMI</a:t>
            </a:r>
          </a:p>
          <a:p>
            <a:pPr algn="just"/>
            <a:r>
              <a:rPr lang="en-US" sz="2000" dirty="0">
                <a:latin typeface="Calibri" panose="020F0502020204030204" pitchFamily="34" charset="0"/>
                <a:cs typeface="Calibri" panose="020F0502020204030204" pitchFamily="34" charset="0"/>
              </a:rPr>
              <a:t>Hi Funmi, are you sure that you were not a diplomat or a life coach in a previous career? Thorough approach here which addresses the individual and the community. </a:t>
            </a:r>
            <a:r>
              <a:rPr lang="en-US" sz="2000" b="1" dirty="0">
                <a:solidFill>
                  <a:srgbClr val="FF0000"/>
                </a:solidFill>
                <a:latin typeface="Calibri" panose="020F0502020204030204" pitchFamily="34" charset="0"/>
                <a:cs typeface="Calibri" panose="020F0502020204030204" pitchFamily="34" charset="0"/>
              </a:rPr>
              <a:t>TONY</a:t>
            </a:r>
          </a:p>
          <a:p>
            <a:pPr algn="just"/>
            <a:endParaRPr lang="en-US" sz="800" b="1" dirty="0">
              <a:solidFill>
                <a:srgbClr val="FF0000"/>
              </a:solidFill>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Hi Funmi (I've had to offer a reply via Tony's message because my computer seems to do funny things when I tried to reply to your original message) I like the suggestion of a private message directed to the student as well as something more general for all the students.   </a:t>
            </a:r>
            <a:r>
              <a:rPr lang="en-US" sz="2000" b="1" i="1" dirty="0">
                <a:latin typeface="Calibri" panose="020F0502020204030204" pitchFamily="34" charset="0"/>
                <a:cs typeface="Calibri" panose="020F0502020204030204" pitchFamily="34" charset="0"/>
              </a:rPr>
              <a:t>I wonder if the message could be phrased more simply.  I'm asking as I had to read it a few times before it became clear to me what you were aiming to do.</a:t>
            </a:r>
            <a:r>
              <a:rPr lang="en-US" sz="2000" dirty="0">
                <a:latin typeface="Calibri" panose="020F0502020204030204" pitchFamily="34" charset="0"/>
                <a:cs typeface="Calibri" panose="020F0502020204030204" pitchFamily="34" charset="0"/>
              </a:rPr>
              <a:t>  I do acknowledge that I am extremely tired after a crazy week so not the brightest spark at the moment:-) Kind regards </a:t>
            </a:r>
            <a:r>
              <a:rPr lang="en-US" sz="2000" b="1" dirty="0">
                <a:solidFill>
                  <a:srgbClr val="FF0000"/>
                </a:solidFill>
                <a:latin typeface="Calibri" panose="020F0502020204030204" pitchFamily="34" charset="0"/>
                <a:cs typeface="Calibri" panose="020F0502020204030204" pitchFamily="34" charset="0"/>
              </a:rPr>
              <a:t>Penny</a:t>
            </a:r>
          </a:p>
          <a:p>
            <a:pPr algn="just"/>
            <a:endParaRPr lang="en-US" sz="900" b="1" dirty="0">
              <a:solidFill>
                <a:srgbClr val="FF0000"/>
              </a:solidFill>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Thanks, Penny. I understand that the culture-laden reference might have caused some problem to decoding the message. Will try to be clearer when conversing with a multi-cultural audience. </a:t>
            </a:r>
            <a:r>
              <a:rPr lang="en-US" sz="2000" b="1" dirty="0">
                <a:solidFill>
                  <a:srgbClr val="FF0000"/>
                </a:solidFill>
                <a:latin typeface="Calibri" panose="020F0502020204030204" pitchFamily="34" charset="0"/>
                <a:cs typeface="Calibri" panose="020F0502020204030204" pitchFamily="34" charset="0"/>
              </a:rPr>
              <a:t>FUNMI</a:t>
            </a:r>
          </a:p>
          <a:p>
            <a:pPr algn="just"/>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76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95D9-59F8-4423-960D-3B0324E62F7F}"/>
              </a:ext>
            </a:extLst>
          </p:cNvPr>
          <p:cNvSpPr>
            <a:spLocks noGrp="1"/>
          </p:cNvSpPr>
          <p:nvPr>
            <p:ph type="title"/>
          </p:nvPr>
        </p:nvSpPr>
        <p:spPr/>
        <p:txBody>
          <a:bodyPr/>
          <a:lstStyle/>
          <a:p>
            <a:r>
              <a:rPr lang="en-US" dirty="0"/>
              <a:t>Work it out</a:t>
            </a:r>
          </a:p>
        </p:txBody>
      </p:sp>
      <p:sp>
        <p:nvSpPr>
          <p:cNvPr id="3" name="Content Placeholder 2">
            <a:extLst>
              <a:ext uri="{FF2B5EF4-FFF2-40B4-BE49-F238E27FC236}">
                <a16:creationId xmlns:a16="http://schemas.microsoft.com/office/drawing/2014/main" id="{2367FE04-96C6-4DD4-8FB3-D9AEF8EA0B1D}"/>
              </a:ext>
            </a:extLst>
          </p:cNvPr>
          <p:cNvSpPr>
            <a:spLocks noGrp="1"/>
          </p:cNvSpPr>
          <p:nvPr>
            <p:ph idx="1"/>
          </p:nvPr>
        </p:nvSpPr>
        <p:spPr/>
        <p:txBody>
          <a:bodyPr>
            <a:normAutofit/>
          </a:bodyPr>
          <a:lstStyle/>
          <a:p>
            <a:r>
              <a:rPr lang="en-US" sz="4000" dirty="0">
                <a:solidFill>
                  <a:srgbClr val="FF0000"/>
                </a:solidFill>
              </a:rPr>
              <a:t>Facilitation?</a:t>
            </a:r>
          </a:p>
          <a:p>
            <a:r>
              <a:rPr lang="en-US" sz="4000" dirty="0">
                <a:solidFill>
                  <a:schemeClr val="tx1"/>
                </a:solidFill>
              </a:rPr>
              <a:t>related words?</a:t>
            </a:r>
            <a:r>
              <a:rPr lang="en-US" sz="4000" dirty="0">
                <a:solidFill>
                  <a:srgbClr val="FF0000"/>
                </a:solidFill>
              </a:rPr>
              <a:t> </a:t>
            </a:r>
            <a:endParaRPr lang="en-US" sz="4000" dirty="0">
              <a:solidFill>
                <a:schemeClr val="tx1"/>
              </a:solidFill>
            </a:endParaRPr>
          </a:p>
        </p:txBody>
      </p:sp>
    </p:spTree>
    <p:extLst>
      <p:ext uri="{BB962C8B-B14F-4D97-AF65-F5344CB8AC3E}">
        <p14:creationId xmlns:p14="http://schemas.microsoft.com/office/powerpoint/2010/main" val="337134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4C72-8CFC-43C4-9D9B-ADD44923907A}"/>
              </a:ext>
            </a:extLst>
          </p:cNvPr>
          <p:cNvSpPr>
            <a:spLocks noGrp="1"/>
          </p:cNvSpPr>
          <p:nvPr>
            <p:ph type="title"/>
          </p:nvPr>
        </p:nvSpPr>
        <p:spPr/>
        <p:txBody>
          <a:bodyPr/>
          <a:lstStyle/>
          <a:p>
            <a:r>
              <a:rPr lang="en-US" dirty="0"/>
              <a:t>Different Formats</a:t>
            </a:r>
          </a:p>
        </p:txBody>
      </p:sp>
      <p:sp>
        <p:nvSpPr>
          <p:cNvPr id="3" name="Content Placeholder 2">
            <a:extLst>
              <a:ext uri="{FF2B5EF4-FFF2-40B4-BE49-F238E27FC236}">
                <a16:creationId xmlns:a16="http://schemas.microsoft.com/office/drawing/2014/main" id="{6DDA52F3-8C24-4751-AC64-3A9D7C2AB530}"/>
              </a:ext>
            </a:extLst>
          </p:cNvPr>
          <p:cNvSpPr>
            <a:spLocks noGrp="1"/>
          </p:cNvSpPr>
          <p:nvPr>
            <p:ph idx="1"/>
          </p:nvPr>
        </p:nvSpPr>
        <p:spPr/>
        <p:txBody>
          <a:bodyPr>
            <a:normAutofit fontScale="77500" lnSpcReduction="20000"/>
          </a:bodyPr>
          <a:lstStyle/>
          <a:p>
            <a:pPr marL="0" marR="0">
              <a:lnSpc>
                <a:spcPct val="115000"/>
              </a:lnSpc>
              <a:spcBef>
                <a:spcPts val="0"/>
              </a:spcBef>
              <a:spcAft>
                <a:spcPts val="10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Small breakout discussions where students work together to answer a critical question as a group assignment.</a:t>
            </a:r>
          </a:p>
          <a:p>
            <a:pPr marL="0" marR="0">
              <a:lnSpc>
                <a:spcPct val="115000"/>
              </a:lnSpc>
              <a:spcBef>
                <a:spcPts val="0"/>
              </a:spcBef>
              <a:spcAft>
                <a:spcPts val="10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Students posting their individual responses to a question, and in turn responding to two or three other students.</a:t>
            </a:r>
          </a:p>
          <a:p>
            <a:pPr marL="0" marR="0">
              <a:lnSpc>
                <a:spcPct val="115000"/>
              </a:lnSpc>
              <a:spcBef>
                <a:spcPts val="0"/>
              </a:spcBef>
              <a:spcAft>
                <a:spcPts val="10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Creating a thread in the discussion board where you answer frequently asked questions for the week.</a:t>
            </a:r>
          </a:p>
          <a:p>
            <a:pPr marL="0" marR="0">
              <a:lnSpc>
                <a:spcPct val="115000"/>
              </a:lnSpc>
              <a:spcBef>
                <a:spcPts val="0"/>
              </a:spcBef>
              <a:spcAft>
                <a:spcPts val="10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Inviting a guest speaker who join your discussion board to interact with the students in a Q&amp;A format.</a:t>
            </a:r>
          </a:p>
          <a:p>
            <a:pPr marL="0" marR="0">
              <a:lnSpc>
                <a:spcPct val="115000"/>
              </a:lnSpc>
              <a:spcBef>
                <a:spcPts val="0"/>
              </a:spcBef>
              <a:spcAft>
                <a:spcPts val="10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Each student having a private discussion thread that they use as a journal for the course.</a:t>
            </a:r>
          </a:p>
          <a:p>
            <a:endParaRPr lang="en-US" sz="3600" dirty="0"/>
          </a:p>
        </p:txBody>
      </p:sp>
    </p:spTree>
    <p:extLst>
      <p:ext uri="{BB962C8B-B14F-4D97-AF65-F5344CB8AC3E}">
        <p14:creationId xmlns:p14="http://schemas.microsoft.com/office/powerpoint/2010/main" val="197366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968D-3767-4727-BBFD-C54CCD857519}"/>
              </a:ext>
            </a:extLst>
          </p:cNvPr>
          <p:cNvSpPr>
            <a:spLocks noGrp="1"/>
          </p:cNvSpPr>
          <p:nvPr>
            <p:ph type="title"/>
          </p:nvPr>
        </p:nvSpPr>
        <p:spPr/>
        <p:txBody>
          <a:bodyPr>
            <a:normAutofit/>
          </a:bodyPr>
          <a:lstStyle/>
          <a:p>
            <a:r>
              <a:rPr lang="en-GB" b="1" dirty="0">
                <a:latin typeface="Times New Roman" panose="02020603050405020304" pitchFamily="18" charset="0"/>
                <a:ea typeface="Calibri" panose="020F0502020204030204" pitchFamily="34" charset="0"/>
                <a:cs typeface="Times New Roman" panose="02020603050405020304" pitchFamily="18" charset="0"/>
              </a:rPr>
              <a:t>Why have group discussions?</a:t>
            </a:r>
            <a:endParaRPr lang="en-US" dirty="0"/>
          </a:p>
        </p:txBody>
      </p:sp>
      <p:sp>
        <p:nvSpPr>
          <p:cNvPr id="3" name="Content Placeholder 2">
            <a:extLst>
              <a:ext uri="{FF2B5EF4-FFF2-40B4-BE49-F238E27FC236}">
                <a16:creationId xmlns:a16="http://schemas.microsoft.com/office/drawing/2014/main" id="{2AC38781-5311-436F-811E-2E3C963A5ABC}"/>
              </a:ext>
            </a:extLst>
          </p:cNvPr>
          <p:cNvSpPr>
            <a:spLocks noGrp="1"/>
          </p:cNvSpPr>
          <p:nvPr>
            <p:ph idx="1"/>
          </p:nvPr>
        </p:nvSpPr>
        <p:spPr/>
        <p:txBody>
          <a:bodyPr>
            <a:normAutofit lnSpcReduction="10000"/>
          </a:bodyPr>
          <a:lstStyle/>
          <a:p>
            <a:pPr marL="0" marR="0" algn="just">
              <a:lnSpc>
                <a:spcPct val="107000"/>
              </a:lnSpc>
              <a:spcBef>
                <a:spcPts val="0"/>
              </a:spcBef>
              <a:spcAft>
                <a:spcPts val="800"/>
              </a:spcAft>
            </a:pPr>
            <a:r>
              <a:rPr lang="en-GB" sz="2400" dirty="0">
                <a:solidFill>
                  <a:srgbClr val="FF0000"/>
                </a:solidFill>
                <a:ea typeface="Calibri" panose="020F0502020204030204" pitchFamily="34" charset="0"/>
                <a:cs typeface="Times New Roman" panose="02020603050405020304" pitchFamily="18" charset="0"/>
              </a:rPr>
              <a:t>Group discussions serve to promote learner/learner interaction and critical thinking.  </a:t>
            </a:r>
          </a:p>
          <a:p>
            <a:pPr marL="0" marR="0" algn="just">
              <a:lnSpc>
                <a:spcPct val="107000"/>
              </a:lnSpc>
              <a:spcBef>
                <a:spcPts val="0"/>
              </a:spcBef>
              <a:spcAft>
                <a:spcPts val="800"/>
              </a:spcAft>
            </a:pPr>
            <a:endParaRPr lang="en-US" sz="2400" dirty="0">
              <a:solidFill>
                <a:srgbClr val="FF0000"/>
              </a:solidFill>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GB" sz="2400" dirty="0">
                <a:solidFill>
                  <a:srgbClr val="FF0000"/>
                </a:solidFill>
                <a:ea typeface="Calibri" panose="020F0502020204030204" pitchFamily="34" charset="0"/>
                <a:cs typeface="Times New Roman" panose="02020603050405020304" pitchFamily="18" charset="0"/>
              </a:rPr>
              <a:t>Discussions can facilitate a sense of community through interaction with peers and the instructor, through the creation of social presence </a:t>
            </a:r>
          </a:p>
          <a:p>
            <a:pPr marL="0" marR="0" algn="just">
              <a:lnSpc>
                <a:spcPct val="107000"/>
              </a:lnSpc>
              <a:spcBef>
                <a:spcPts val="0"/>
              </a:spcBef>
              <a:spcAft>
                <a:spcPts val="800"/>
              </a:spcAft>
            </a:pPr>
            <a:endParaRPr lang="en-US" sz="2400" dirty="0">
              <a:solidFill>
                <a:srgbClr val="FF0000"/>
              </a:solidFill>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GB" sz="2400" dirty="0">
                <a:solidFill>
                  <a:srgbClr val="FF0000"/>
                </a:solidFill>
                <a:ea typeface="Calibri" panose="020F0502020204030204" pitchFamily="34" charset="0"/>
                <a:cs typeface="Times New Roman" panose="02020603050405020304" pitchFamily="18" charset="0"/>
              </a:rPr>
              <a:t>Group discussions can also be used for assessment purposes. </a:t>
            </a:r>
            <a:endParaRPr lang="en-US" sz="2400" dirty="0">
              <a:solidFill>
                <a:srgbClr val="FF0000"/>
              </a:solidFill>
            </a:endParaRPr>
          </a:p>
          <a:p>
            <a:endParaRPr lang="en-US" dirty="0"/>
          </a:p>
        </p:txBody>
      </p:sp>
    </p:spTree>
    <p:extLst>
      <p:ext uri="{BB962C8B-B14F-4D97-AF65-F5344CB8AC3E}">
        <p14:creationId xmlns:p14="http://schemas.microsoft.com/office/powerpoint/2010/main" val="3309252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8885-B563-45EA-A4E7-D42584CE2A93}"/>
              </a:ext>
            </a:extLst>
          </p:cNvPr>
          <p:cNvSpPr>
            <a:spLocks noGrp="1"/>
          </p:cNvSpPr>
          <p:nvPr>
            <p:ph type="title"/>
          </p:nvPr>
        </p:nvSpPr>
        <p:spPr>
          <a:xfrm>
            <a:off x="838200" y="697641"/>
            <a:ext cx="10515600" cy="1560650"/>
          </a:xfrm>
        </p:spPr>
        <p:txBody>
          <a:bodyPr>
            <a:normAutofit/>
          </a:bodyPr>
          <a:lstStyle/>
          <a:p>
            <a:pPr algn="l"/>
            <a:r>
              <a:rPr lang="en-US" dirty="0"/>
              <a:t> </a:t>
            </a:r>
            <a:r>
              <a:rPr lang="en-US" dirty="0">
                <a:solidFill>
                  <a:srgbClr val="FF0000"/>
                </a:solidFill>
                <a:latin typeface="Calibri" panose="020F0502020204030204" pitchFamily="34" charset="0"/>
                <a:ea typeface="SimSun" panose="02010600030101010101" pitchFamily="2" charset="-122"/>
                <a:cs typeface="Times New Roman" panose="02020603050405020304" pitchFamily="18" charset="0"/>
              </a:rPr>
              <a:t>Principles for cultivating successful discussions I</a:t>
            </a:r>
            <a:endParaRPr lang="en-US" dirty="0"/>
          </a:p>
        </p:txBody>
      </p:sp>
      <p:sp>
        <p:nvSpPr>
          <p:cNvPr id="3" name="Content Placeholder 2">
            <a:extLst>
              <a:ext uri="{FF2B5EF4-FFF2-40B4-BE49-F238E27FC236}">
                <a16:creationId xmlns:a16="http://schemas.microsoft.com/office/drawing/2014/main" id="{312D2BF8-A9B9-442B-9BF6-ADB7EA51669B}"/>
              </a:ext>
            </a:extLst>
          </p:cNvPr>
          <p:cNvSpPr>
            <a:spLocks noGrp="1"/>
          </p:cNvSpPr>
          <p:nvPr>
            <p:ph idx="1"/>
          </p:nvPr>
        </p:nvSpPr>
        <p:spPr>
          <a:xfrm>
            <a:off x="838200" y="2424545"/>
            <a:ext cx="10515600" cy="3752418"/>
          </a:xfrm>
        </p:spPr>
        <p:txBody>
          <a:bodyPr>
            <a:normAutofit fontScale="85000" lnSpcReduction="20000"/>
          </a:bodyPr>
          <a:lstStyle/>
          <a:p>
            <a:pPr indent="-457200">
              <a:lnSpc>
                <a:spcPct val="115000"/>
              </a:lnSpc>
              <a:spcBef>
                <a:spcPts val="0"/>
              </a:spcBef>
              <a:spcAft>
                <a:spcPts val="1000"/>
              </a:spcAft>
              <a:buFont typeface="+mj-lt"/>
              <a:buAutoNum type="alphaLcParenR"/>
            </a:pPr>
            <a:r>
              <a:rPr lang="en-US" sz="24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Create cultural norms: netiquette, rubrics, introductions</a:t>
            </a:r>
          </a:p>
          <a:p>
            <a:pPr indent="-457200">
              <a:lnSpc>
                <a:spcPct val="115000"/>
              </a:lnSpc>
              <a:spcBef>
                <a:spcPts val="0"/>
              </a:spcBef>
              <a:spcAft>
                <a:spcPts val="1000"/>
              </a:spcAft>
              <a:buFont typeface="+mj-lt"/>
              <a:buAutoNum type="alphaLcParenR"/>
            </a:pPr>
            <a:r>
              <a:rPr lang="en-US" sz="24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Model the behavior you want students to exhibit</a:t>
            </a:r>
            <a:r>
              <a:rPr lang="en-US" sz="2400" dirty="0">
                <a:effectLst/>
                <a:latin typeface="Calibri" panose="020F0502020204030204" pitchFamily="34" charset="0"/>
                <a:ea typeface="SimSun" panose="02010600030101010101" pitchFamily="2" charset="-122"/>
                <a:cs typeface="Times New Roman" panose="02020603050405020304" pitchFamily="18" charset="0"/>
              </a:rPr>
              <a:t> </a:t>
            </a:r>
          </a:p>
          <a:p>
            <a:pPr lvl="1"/>
            <a:r>
              <a:rPr lang="en-US" sz="1800" dirty="0">
                <a:effectLst/>
                <a:latin typeface="Calibri" panose="020F0502020204030204" pitchFamily="34" charset="0"/>
                <a:ea typeface="SimSun" panose="02010600030101010101" pitchFamily="2" charset="-122"/>
                <a:cs typeface="Times New Roman" panose="02020603050405020304" pitchFamily="18" charset="0"/>
              </a:rPr>
              <a:t>Encourage participation (constructive, positive, active, and inclusive)</a:t>
            </a:r>
          </a:p>
          <a:p>
            <a:pPr lvl="1"/>
            <a:r>
              <a:rPr lang="en-US" sz="1800" dirty="0">
                <a:effectLst/>
                <a:latin typeface="Calibri" panose="020F0502020204030204" pitchFamily="34" charset="0"/>
                <a:ea typeface="SimSun" panose="02010600030101010101" pitchFamily="2" charset="-122"/>
                <a:cs typeface="Times New Roman" panose="02020603050405020304" pitchFamily="18" charset="0"/>
              </a:rPr>
              <a:t>Frequent instructor participation is beneficial (at first). </a:t>
            </a:r>
            <a:r>
              <a:rPr lang="en-US" sz="1800" dirty="0">
                <a:latin typeface="Calibri" panose="020F0502020204030204" pitchFamily="34" charset="0"/>
                <a:ea typeface="SimSun" panose="02010600030101010101" pitchFamily="2" charset="-122"/>
                <a:cs typeface="Times New Roman" panose="02020603050405020304" pitchFamily="18" charset="0"/>
              </a:rPr>
              <a:t> But focus on getting the students to own the learning space</a:t>
            </a:r>
          </a:p>
          <a:p>
            <a:pPr lvl="1"/>
            <a:endParaRPr lang="en-US" sz="1400" dirty="0">
              <a:latin typeface="Calibri" panose="020F0502020204030204" pitchFamily="34" charset="0"/>
              <a:ea typeface="SimSun" panose="02010600030101010101" pitchFamily="2" charset="-122"/>
              <a:cs typeface="Times New Roman" panose="02020603050405020304" pitchFamily="18" charset="0"/>
            </a:endParaRPr>
          </a:p>
          <a:p>
            <a:pPr marR="0" indent="-457200">
              <a:lnSpc>
                <a:spcPct val="115000"/>
              </a:lnSpc>
              <a:spcBef>
                <a:spcPts val="0"/>
              </a:spcBef>
              <a:spcAft>
                <a:spcPts val="1000"/>
              </a:spcAft>
              <a:buFont typeface="+mj-lt"/>
              <a:buAutoNum type="alphaLcParenR"/>
            </a:pPr>
            <a:r>
              <a:rPr lang="en-US" sz="24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Build community</a:t>
            </a:r>
          </a:p>
          <a:p>
            <a:pPr marL="457200" lvl="1">
              <a:lnSpc>
                <a:spcPct val="115000"/>
              </a:lnSpc>
              <a:spcBef>
                <a:spcPts val="0"/>
              </a:spcBef>
              <a:spcAft>
                <a:spcPts val="1000"/>
              </a:spcAft>
            </a:pPr>
            <a:r>
              <a:rPr lang="en-US" sz="1800" dirty="0">
                <a:effectLst/>
                <a:latin typeface="Calibri" panose="020F0502020204030204" pitchFamily="34" charset="0"/>
                <a:ea typeface="SimSun" panose="02010600030101010101" pitchFamily="2" charset="-122"/>
                <a:cs typeface="Calibri" panose="020F0502020204030204" pitchFamily="34" charset="0"/>
              </a:rPr>
              <a:t>Use students’ names; it makes participants feel they are valuable, part of a community </a:t>
            </a:r>
          </a:p>
          <a:p>
            <a:pPr marL="457200" lvl="1">
              <a:lnSpc>
                <a:spcPct val="115000"/>
              </a:lnSpc>
              <a:spcBef>
                <a:spcPts val="0"/>
              </a:spcBef>
              <a:spcAft>
                <a:spcPts val="1000"/>
              </a:spcAft>
            </a:pPr>
            <a:r>
              <a:rPr lang="en-US" sz="1800" dirty="0">
                <a:effectLst/>
                <a:latin typeface="Calibri" panose="020F0502020204030204" pitchFamily="34" charset="0"/>
                <a:ea typeface="SimSun" panose="02010600030101010101" pitchFamily="2" charset="-122"/>
                <a:cs typeface="Calibri" panose="020F0502020204030204" pitchFamily="34" charset="0"/>
              </a:rPr>
              <a:t>Don’t put yourself out as the expert; you are a moderator, a guide </a:t>
            </a:r>
          </a:p>
          <a:p>
            <a:pPr marL="457200" lvl="1">
              <a:lnSpc>
                <a:spcPct val="115000"/>
              </a:lnSpc>
              <a:spcBef>
                <a:spcPts val="0"/>
              </a:spcBef>
              <a:spcAft>
                <a:spcPts val="1000"/>
              </a:spcAft>
            </a:pPr>
            <a:r>
              <a:rPr lang="en-US" sz="1800" dirty="0">
                <a:effectLst/>
                <a:latin typeface="Calibri" panose="020F0502020204030204" pitchFamily="34" charset="0"/>
                <a:ea typeface="SimSun" panose="02010600030101010101" pitchFamily="2" charset="-122"/>
                <a:cs typeface="Calibri" panose="020F0502020204030204" pitchFamily="34" charset="0"/>
              </a:rPr>
              <a:t>Monitor the discussion and step in when the conversation is </a:t>
            </a:r>
            <a:r>
              <a:rPr lang="en-US" sz="1800" dirty="0">
                <a:latin typeface="Calibri" panose="020F0502020204030204" pitchFamily="34" charset="0"/>
                <a:ea typeface="SimSun" panose="02010600030101010101" pitchFamily="2" charset="-122"/>
                <a:cs typeface="Calibri" panose="020F0502020204030204" pitchFamily="34" charset="0"/>
              </a:rPr>
              <a:t>dying/escalating </a:t>
            </a:r>
            <a:endParaRPr lang="en-US" sz="1800" dirty="0">
              <a:latin typeface="Calibri" panose="020F0502020204030204" pitchFamily="34" charset="0"/>
              <a:cs typeface="Calibri" panose="020F0502020204030204" pitchFamily="34" charset="0"/>
            </a:endParaRPr>
          </a:p>
          <a:p>
            <a:pPr marL="457200" lvl="1">
              <a:lnSpc>
                <a:spcPct val="115000"/>
              </a:lnSpc>
              <a:spcBef>
                <a:spcPts val="0"/>
              </a:spcBef>
              <a:spcAft>
                <a:spcPts val="1000"/>
              </a:spcAft>
            </a:pPr>
            <a:r>
              <a:rPr lang="en-US" sz="1800" dirty="0">
                <a:latin typeface="Calibri" panose="020F0502020204030204" pitchFamily="34" charset="0"/>
                <a:cs typeface="Calibri" panose="020F0502020204030204" pitchFamily="34" charset="0"/>
              </a:rPr>
              <a:t>Redirect conversations and/or connect students as necessary</a:t>
            </a:r>
          </a:p>
          <a:p>
            <a:pPr marL="457200" lvl="1">
              <a:lnSpc>
                <a:spcPct val="115000"/>
              </a:lnSpc>
              <a:spcBef>
                <a:spcPts val="0"/>
              </a:spcBef>
              <a:spcAft>
                <a:spcPts val="1000"/>
              </a:spcAft>
            </a:pP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6226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2A39-A4B4-4B13-BB2F-01423CE690CE}"/>
              </a:ext>
            </a:extLst>
          </p:cNvPr>
          <p:cNvSpPr>
            <a:spLocks noGrp="1"/>
          </p:cNvSpPr>
          <p:nvPr>
            <p:ph type="title"/>
          </p:nvPr>
        </p:nvSpPr>
        <p:spPr>
          <a:xfrm>
            <a:off x="353290" y="614507"/>
            <a:ext cx="11485417" cy="1671493"/>
          </a:xfrm>
        </p:spPr>
        <p:txBody>
          <a:bodyPr>
            <a:normAutofit/>
          </a:bodyPr>
          <a:lstStyle/>
          <a:p>
            <a:r>
              <a:rPr lang="en-US" dirty="0">
                <a:solidFill>
                  <a:srgbClr val="FF0000"/>
                </a:solidFill>
                <a:latin typeface="Calibri" panose="020F0502020204030204" pitchFamily="34" charset="0"/>
                <a:ea typeface="SimSun" panose="02010600030101010101" pitchFamily="2" charset="-122"/>
                <a:cs typeface="Times New Roman" panose="02020603050405020304" pitchFamily="18" charset="0"/>
              </a:rPr>
              <a:t>Principles for cultivating successful discussions II</a:t>
            </a:r>
            <a:endParaRPr lang="en-US" dirty="0"/>
          </a:p>
        </p:txBody>
      </p:sp>
      <p:sp>
        <p:nvSpPr>
          <p:cNvPr id="3" name="Content Placeholder 2">
            <a:extLst>
              <a:ext uri="{FF2B5EF4-FFF2-40B4-BE49-F238E27FC236}">
                <a16:creationId xmlns:a16="http://schemas.microsoft.com/office/drawing/2014/main" id="{7C35BB74-FB53-4353-93C3-6FD423B53B3F}"/>
              </a:ext>
            </a:extLst>
          </p:cNvPr>
          <p:cNvSpPr>
            <a:spLocks noGrp="1"/>
          </p:cNvSpPr>
          <p:nvPr>
            <p:ph idx="1"/>
          </p:nvPr>
        </p:nvSpPr>
        <p:spPr/>
        <p:txBody>
          <a:bodyPr>
            <a:normAutofit fontScale="85000" lnSpcReduction="20000"/>
          </a:bodyPr>
          <a:lstStyle/>
          <a:p>
            <a:pPr marR="0" indent="-457200">
              <a:lnSpc>
                <a:spcPct val="115000"/>
              </a:lnSpc>
              <a:spcBef>
                <a:spcPts val="0"/>
              </a:spcBef>
              <a:spcAft>
                <a:spcPts val="1000"/>
              </a:spcAft>
              <a:buFont typeface="+mj-lt"/>
              <a:buAutoNum type="alphaLcParenR" startAt="4"/>
            </a:pPr>
            <a:r>
              <a:rPr lang="en-US" sz="24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Technical concerns</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SimSun" panose="02010600030101010101" pitchFamily="2" charset="-122"/>
                <a:cs typeface="Times New Roman" panose="02020603050405020304" pitchFamily="18" charset="0"/>
              </a:rPr>
              <a:t>Try a practice post: this can help troubleshoot technical issues. </a:t>
            </a:r>
          </a:p>
          <a:p>
            <a:pPr marL="0" marR="0">
              <a:lnSpc>
                <a:spcPct val="115000"/>
              </a:lnSpc>
              <a:spcBef>
                <a:spcPts val="0"/>
              </a:spcBef>
              <a:spcAft>
                <a:spcPts val="1000"/>
              </a:spcAft>
            </a:pP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R="0" indent="-457200">
              <a:lnSpc>
                <a:spcPct val="115000"/>
              </a:lnSpc>
              <a:spcBef>
                <a:spcPts val="0"/>
              </a:spcBef>
              <a:spcAft>
                <a:spcPts val="1000"/>
              </a:spcAft>
              <a:buFont typeface="+mj-lt"/>
              <a:buAutoNum type="alphaLcParenR" startAt="5"/>
            </a:pPr>
            <a:r>
              <a:rPr lang="en-US" sz="24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Set expectations</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r>
              <a:rPr lang="en-US" sz="1800" dirty="0">
                <a:effectLst/>
                <a:latin typeface="Calibri" panose="020F0502020204030204" pitchFamily="34" charset="0"/>
                <a:ea typeface="SimSun" panose="02010600030101010101" pitchFamily="2" charset="-122"/>
                <a:cs typeface="Times New Roman" panose="02020603050405020304" pitchFamily="18" charset="0"/>
              </a:rPr>
              <a:t>Be clear with students about how much interaction you can provide  </a:t>
            </a:r>
          </a:p>
          <a:p>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pPr marR="0" indent="-457200">
              <a:lnSpc>
                <a:spcPct val="115000"/>
              </a:lnSpc>
              <a:spcBef>
                <a:spcPts val="0"/>
              </a:spcBef>
              <a:spcAft>
                <a:spcPts val="1000"/>
              </a:spcAft>
              <a:buFont typeface="+mj-lt"/>
              <a:buAutoNum type="alphaLcParenR" startAt="6"/>
            </a:pPr>
            <a:r>
              <a:rPr lang="en-US" sz="24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Time management</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a:p>
            <a:r>
              <a:rPr lang="en-US" sz="1800" dirty="0">
                <a:effectLst/>
                <a:latin typeface="Calibri" panose="020F0502020204030204" pitchFamily="34" charset="0"/>
                <a:ea typeface="SimSun" panose="02010600030101010101" pitchFamily="2" charset="-122"/>
                <a:cs typeface="Times New Roman" panose="02020603050405020304" pitchFamily="18" charset="0"/>
              </a:rPr>
              <a:t>Online discussions can involve a significant time investment. </a:t>
            </a:r>
          </a:p>
          <a:p>
            <a:r>
              <a:rPr lang="en-US" sz="1800" dirty="0">
                <a:latin typeface="Calibri" panose="020F0502020204030204" pitchFamily="34" charset="0"/>
                <a:ea typeface="SimSun" panose="02010600030101010101" pitchFamily="2" charset="-122"/>
                <a:cs typeface="Times New Roman" panose="02020603050405020304" pitchFamily="18" charset="0"/>
              </a:rPr>
              <a:t>Plan how much time you want to invest on online activities</a:t>
            </a:r>
            <a:endParaRPr lang="en-US" dirty="0"/>
          </a:p>
        </p:txBody>
      </p:sp>
    </p:spTree>
    <p:extLst>
      <p:ext uri="{BB962C8B-B14F-4D97-AF65-F5344CB8AC3E}">
        <p14:creationId xmlns:p14="http://schemas.microsoft.com/office/powerpoint/2010/main" val="389413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FADF-BD5E-441B-81DD-205E03392E83}"/>
              </a:ext>
            </a:extLst>
          </p:cNvPr>
          <p:cNvSpPr>
            <a:spLocks noGrp="1"/>
          </p:cNvSpPr>
          <p:nvPr>
            <p:ph type="title"/>
          </p:nvPr>
        </p:nvSpPr>
        <p:spPr>
          <a:xfrm>
            <a:off x="2015069" y="1752606"/>
            <a:ext cx="8158688" cy="1032158"/>
          </a:xfrm>
        </p:spPr>
        <p:txBody>
          <a:bodyPr/>
          <a:lstStyle/>
          <a:p>
            <a:r>
              <a:rPr lang="en-US" dirty="0"/>
              <a:t>Some examples of facilitation</a:t>
            </a:r>
          </a:p>
        </p:txBody>
      </p:sp>
      <p:sp>
        <p:nvSpPr>
          <p:cNvPr id="5" name="Title 1">
            <a:extLst>
              <a:ext uri="{FF2B5EF4-FFF2-40B4-BE49-F238E27FC236}">
                <a16:creationId xmlns:a16="http://schemas.microsoft.com/office/drawing/2014/main" id="{770DAE62-1B7F-4271-BC44-0CA892A86E46}"/>
              </a:ext>
            </a:extLst>
          </p:cNvPr>
          <p:cNvSpPr txBox="1">
            <a:spLocks/>
          </p:cNvSpPr>
          <p:nvPr/>
        </p:nvSpPr>
        <p:spPr>
          <a:xfrm>
            <a:off x="2015069" y="4107879"/>
            <a:ext cx="8158688" cy="1032158"/>
          </a:xfrm>
          <a:prstGeom prst="rect">
            <a:avLst/>
          </a:prstGeom>
          <a:effectLst/>
        </p:spPr>
        <p:txBody>
          <a:bodyPr vert="horz" lIns="91440" tIns="45720" rIns="91440" bIns="45720" rtlCol="0" anchor="b">
            <a:normAutofit fontScale="85000" lnSpcReduction="20000"/>
          </a:bodyPr>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dirty="0"/>
              <a:t>These examples reflect some errors we have made in our own facilitation journey</a:t>
            </a:r>
          </a:p>
        </p:txBody>
      </p:sp>
    </p:spTree>
    <p:extLst>
      <p:ext uri="{BB962C8B-B14F-4D97-AF65-F5344CB8AC3E}">
        <p14:creationId xmlns:p14="http://schemas.microsoft.com/office/powerpoint/2010/main" val="258949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D417AFF-375C-4A05-A0F0-B0283CEFD577}"/>
              </a:ext>
            </a:extLst>
          </p:cNvPr>
          <p:cNvGraphicFramePr/>
          <p:nvPr>
            <p:extLst>
              <p:ext uri="{D42A27DB-BD31-4B8C-83A1-F6EECF244321}">
                <p14:modId xmlns:p14="http://schemas.microsoft.com/office/powerpoint/2010/main" val="494975238"/>
              </p:ext>
            </p:extLst>
          </p:nvPr>
        </p:nvGraphicFramePr>
        <p:xfrm>
          <a:off x="540334" y="537904"/>
          <a:ext cx="11069781" cy="5913011"/>
        </p:xfrm>
        <a:graphic>
          <a:graphicData uri="http://schemas.openxmlformats.org/drawingml/2006/table">
            <a:tbl>
              <a:tblPr firstRow="1" firstCol="1" bandRow="1">
                <a:tableStyleId>{5C22544A-7EE6-4342-B048-85BDC9FD1C3A}</a:tableStyleId>
              </a:tblPr>
              <a:tblGrid>
                <a:gridCol w="1898072">
                  <a:extLst>
                    <a:ext uri="{9D8B030D-6E8A-4147-A177-3AD203B41FA5}">
                      <a16:colId xmlns:a16="http://schemas.microsoft.com/office/drawing/2014/main" val="2651868117"/>
                    </a:ext>
                  </a:extLst>
                </a:gridCol>
                <a:gridCol w="9171709">
                  <a:extLst>
                    <a:ext uri="{9D8B030D-6E8A-4147-A177-3AD203B41FA5}">
                      <a16:colId xmlns:a16="http://schemas.microsoft.com/office/drawing/2014/main" val="2964741831"/>
                    </a:ext>
                  </a:extLst>
                </a:gridCol>
              </a:tblGrid>
              <a:tr h="372995">
                <a:tc>
                  <a:txBody>
                    <a:bodyPr/>
                    <a:lstStyle/>
                    <a:p>
                      <a:pPr marL="0" marR="0" algn="l" fontAlgn="t">
                        <a:lnSpc>
                          <a:spcPct val="115000"/>
                        </a:lnSpc>
                        <a:spcBef>
                          <a:spcPts val="0"/>
                        </a:spcBef>
                        <a:spcAft>
                          <a:spcPts val="300"/>
                        </a:spcAft>
                      </a:pPr>
                      <a:r>
                        <a:rPr lang="en-US" sz="2000" u="none" strike="noStrike" dirty="0">
                          <a:effectLst/>
                        </a:rPr>
                        <a:t>Indicators </a:t>
                      </a:r>
                      <a:endParaRPr lang="en-US" sz="2000" b="0" i="0" u="none" strike="noStrike" dirty="0">
                        <a:effectLst/>
                        <a:latin typeface="Arial" panose="020B0604020202020204" pitchFamily="34" charset="0"/>
                      </a:endParaRPr>
                    </a:p>
                  </a:txBody>
                  <a:tcPr marL="26103" marR="26103" marT="3625" marB="0"/>
                </a:tc>
                <a:tc>
                  <a:txBody>
                    <a:bodyPr/>
                    <a:lstStyle/>
                    <a:p>
                      <a:pPr marL="0" marR="0" algn="just" fontAlgn="t">
                        <a:lnSpc>
                          <a:spcPct val="115000"/>
                        </a:lnSpc>
                        <a:spcBef>
                          <a:spcPts val="0"/>
                        </a:spcBef>
                        <a:spcAft>
                          <a:spcPts val="300"/>
                        </a:spcAft>
                      </a:pPr>
                      <a:r>
                        <a:rPr lang="en-US" sz="2000" u="none" strike="noStrike" dirty="0">
                          <a:effectLst/>
                        </a:rPr>
                        <a:t>Examples</a:t>
                      </a:r>
                      <a:endParaRPr lang="en-US" sz="2000" b="0" i="0" u="none" strike="noStrike" dirty="0">
                        <a:effectLst/>
                        <a:latin typeface="Arial" panose="020B0604020202020204" pitchFamily="34" charset="0"/>
                      </a:endParaRPr>
                    </a:p>
                  </a:txBody>
                  <a:tcPr marL="26103" marR="26103" marT="3625" marB="0"/>
                </a:tc>
                <a:extLst>
                  <a:ext uri="{0D108BD9-81ED-4DB2-BD59-A6C34878D82A}">
                    <a16:rowId xmlns:a16="http://schemas.microsoft.com/office/drawing/2014/main" val="3293567876"/>
                  </a:ext>
                </a:extLst>
              </a:tr>
              <a:tr h="1565594">
                <a:tc>
                  <a:txBody>
                    <a:bodyPr/>
                    <a:lstStyle/>
                    <a:p>
                      <a:pPr marL="0" marR="0" algn="l" fontAlgn="t">
                        <a:lnSpc>
                          <a:spcPct val="115000"/>
                        </a:lnSpc>
                        <a:spcBef>
                          <a:spcPts val="0"/>
                        </a:spcBef>
                        <a:spcAft>
                          <a:spcPts val="0"/>
                        </a:spcAft>
                      </a:pPr>
                      <a:r>
                        <a:rPr lang="en-US" sz="1800" u="none" strike="noStrike" dirty="0">
                          <a:effectLst/>
                        </a:rPr>
                        <a:t>Validating student contributions</a:t>
                      </a:r>
                      <a:endParaRPr lang="en-US" sz="1800" b="0" i="0" u="none" strike="noStrike" dirty="0">
                        <a:effectLst/>
                        <a:latin typeface="Arial" panose="020B0604020202020204" pitchFamily="34" charset="0"/>
                      </a:endParaRPr>
                    </a:p>
                  </a:txBody>
                  <a:tcPr marL="26103" marR="26103" marT="3625" marB="0"/>
                </a:tc>
                <a:tc>
                  <a:txBody>
                    <a:bodyPr/>
                    <a:lstStyle/>
                    <a:p>
                      <a:pPr marL="0" marR="0" algn="just" fontAlgn="t">
                        <a:lnSpc>
                          <a:spcPct val="100000"/>
                        </a:lnSpc>
                        <a:spcBef>
                          <a:spcPts val="0"/>
                        </a:spcBef>
                        <a:spcAft>
                          <a:spcPts val="0"/>
                        </a:spcAft>
                      </a:pPr>
                      <a:r>
                        <a:rPr lang="en-US" sz="1800" u="none" strike="noStrike" dirty="0">
                          <a:effectLst/>
                        </a:rPr>
                        <a:t>1. Good point. While asking a student what you have missed, you miss more.</a:t>
                      </a:r>
                    </a:p>
                    <a:p>
                      <a:pPr marL="0" marR="0" algn="just" fontAlgn="t">
                        <a:lnSpc>
                          <a:spcPts val="1000"/>
                        </a:lnSpc>
                        <a:spcBef>
                          <a:spcPts val="0"/>
                        </a:spcBef>
                        <a:spcAft>
                          <a:spcPts val="0"/>
                        </a:spcAft>
                      </a:pPr>
                      <a:r>
                        <a:rPr lang="en-US" sz="1800" u="none" strike="noStrike" dirty="0">
                          <a:effectLst/>
                        </a:rPr>
                        <a:t>  </a:t>
                      </a:r>
                    </a:p>
                    <a:p>
                      <a:pPr marL="0" marR="0" algn="just" fontAlgn="t">
                        <a:lnSpc>
                          <a:spcPts val="1000"/>
                        </a:lnSpc>
                        <a:spcBef>
                          <a:spcPts val="0"/>
                        </a:spcBef>
                        <a:spcAft>
                          <a:spcPts val="0"/>
                        </a:spcAft>
                      </a:pPr>
                      <a:r>
                        <a:rPr lang="en-US" sz="1800" u="none" strike="noStrike" dirty="0">
                          <a:effectLst/>
                        </a:rPr>
                        <a:t> </a:t>
                      </a:r>
                    </a:p>
                    <a:p>
                      <a:pPr marL="0" marR="0" algn="just" fontAlgn="t">
                        <a:lnSpc>
                          <a:spcPct val="100000"/>
                        </a:lnSpc>
                        <a:spcBef>
                          <a:spcPts val="0"/>
                        </a:spcBef>
                        <a:spcAft>
                          <a:spcPts val="0"/>
                        </a:spcAft>
                      </a:pPr>
                      <a:r>
                        <a:rPr lang="en-US" sz="1800" u="none" strike="noStrike" dirty="0">
                          <a:effectLst/>
                        </a:rPr>
                        <a:t>2. A new discussion is fine, but your topic must begin with: DID YOU KNOW...  You also need to provide a source of the information, so that we can confirm it, if we need to. The issues you raised are really important. I suggest you start a new discussion on this same topic on the </a:t>
                      </a:r>
                      <a:r>
                        <a:rPr lang="en-US" sz="1800" u="sng" strike="noStrike" dirty="0">
                          <a:effectLst/>
                          <a:hlinkClick r:id="rId2"/>
                        </a:rPr>
                        <a:t>General forum</a:t>
                      </a:r>
                      <a:r>
                        <a:rPr lang="en-US" sz="1800" u="none" strike="noStrike" dirty="0">
                          <a:effectLst/>
                        </a:rPr>
                        <a:t>. Your colleagues from other departments will find it interesting.</a:t>
                      </a:r>
                      <a:endParaRPr lang="en-US" sz="1800" b="0" i="0" u="none" strike="noStrike" dirty="0">
                        <a:effectLst/>
                        <a:latin typeface="Arial" panose="020B0604020202020204" pitchFamily="34" charset="0"/>
                      </a:endParaRPr>
                    </a:p>
                  </a:txBody>
                  <a:tcPr marL="26103" marR="26103" marT="3625" marB="0"/>
                </a:tc>
                <a:extLst>
                  <a:ext uri="{0D108BD9-81ED-4DB2-BD59-A6C34878D82A}">
                    <a16:rowId xmlns:a16="http://schemas.microsoft.com/office/drawing/2014/main" val="3395108625"/>
                  </a:ext>
                </a:extLst>
              </a:tr>
              <a:tr h="1252684">
                <a:tc>
                  <a:txBody>
                    <a:bodyPr/>
                    <a:lstStyle/>
                    <a:p>
                      <a:pPr marL="0" marR="0" algn="l" fontAlgn="t">
                        <a:lnSpc>
                          <a:spcPct val="115000"/>
                        </a:lnSpc>
                        <a:spcBef>
                          <a:spcPts val="0"/>
                        </a:spcBef>
                        <a:spcAft>
                          <a:spcPts val="0"/>
                        </a:spcAft>
                      </a:pPr>
                      <a:r>
                        <a:rPr lang="en-US" sz="1800" u="none" strike="noStrike" dirty="0">
                          <a:effectLst/>
                        </a:rPr>
                        <a:t>Querying student contributions</a:t>
                      </a:r>
                      <a:endParaRPr lang="en-US" sz="1800" b="0" i="0" u="none" strike="noStrike" dirty="0">
                        <a:effectLst/>
                        <a:latin typeface="Arial" panose="020B0604020202020204" pitchFamily="34" charset="0"/>
                      </a:endParaRPr>
                    </a:p>
                  </a:txBody>
                  <a:tcPr marL="26103" marR="26103" marT="3625" marB="0"/>
                </a:tc>
                <a:tc>
                  <a:txBody>
                    <a:bodyPr/>
                    <a:lstStyle/>
                    <a:p>
                      <a:pPr marL="0" marR="0" algn="just" fontAlgn="t">
                        <a:lnSpc>
                          <a:spcPct val="115000"/>
                        </a:lnSpc>
                        <a:spcBef>
                          <a:spcPts val="0"/>
                        </a:spcBef>
                        <a:spcAft>
                          <a:spcPts val="300"/>
                        </a:spcAft>
                      </a:pPr>
                      <a:r>
                        <a:rPr lang="en-US" sz="1800" u="none" strike="noStrike" dirty="0">
                          <a:effectLst/>
                        </a:rPr>
                        <a:t>1. Hello, Omolola. Do you think merely being able to read and write will serve the needs of a student in today's world? Go over the material we discussed in class on 21st century literacy skills, and respond.</a:t>
                      </a:r>
                    </a:p>
                    <a:p>
                      <a:pPr marL="0" marR="0" algn="just" fontAlgn="t">
                        <a:lnSpc>
                          <a:spcPct val="115000"/>
                        </a:lnSpc>
                        <a:spcBef>
                          <a:spcPts val="0"/>
                        </a:spcBef>
                        <a:spcAft>
                          <a:spcPts val="300"/>
                        </a:spcAft>
                      </a:pPr>
                      <a:r>
                        <a:rPr lang="en-US" sz="1800" u="none" strike="noStrike" dirty="0">
                          <a:effectLst/>
                        </a:rPr>
                        <a:t> </a:t>
                      </a:r>
                      <a:r>
                        <a:rPr lang="en-US" sz="1800" u="none" strike="noStrike" dirty="0">
                          <a:solidFill>
                            <a:srgbClr val="FF0000"/>
                          </a:solidFill>
                          <a:effectLst/>
                        </a:rPr>
                        <a:t>2. Says who? What's the source of this?</a:t>
                      </a:r>
                    </a:p>
                  </a:txBody>
                  <a:tcPr marL="26103" marR="26103" marT="3625" marB="0"/>
                </a:tc>
                <a:extLst>
                  <a:ext uri="{0D108BD9-81ED-4DB2-BD59-A6C34878D82A}">
                    <a16:rowId xmlns:a16="http://schemas.microsoft.com/office/drawing/2014/main" val="1812418961"/>
                  </a:ext>
                </a:extLst>
              </a:tr>
              <a:tr h="986149">
                <a:tc>
                  <a:txBody>
                    <a:bodyPr/>
                    <a:lstStyle/>
                    <a:p>
                      <a:pPr marL="0" marR="0" algn="l" fontAlgn="t">
                        <a:lnSpc>
                          <a:spcPct val="115000"/>
                        </a:lnSpc>
                        <a:spcBef>
                          <a:spcPts val="0"/>
                        </a:spcBef>
                        <a:spcAft>
                          <a:spcPts val="0"/>
                        </a:spcAft>
                      </a:pPr>
                      <a:r>
                        <a:rPr lang="en-US" sz="1800" u="none" strike="noStrike" dirty="0">
                          <a:effectLst/>
                        </a:rPr>
                        <a:t>Disapproving of student  contribution </a:t>
                      </a:r>
                      <a:endParaRPr lang="en-US" sz="1800" b="0" i="0" u="none" strike="noStrike" dirty="0">
                        <a:effectLst/>
                        <a:latin typeface="Arial" panose="020B0604020202020204" pitchFamily="34" charset="0"/>
                      </a:endParaRPr>
                    </a:p>
                  </a:txBody>
                  <a:tcPr marL="26103" marR="26103" marT="3625" marB="0"/>
                </a:tc>
                <a:tc>
                  <a:txBody>
                    <a:bodyPr/>
                    <a:lstStyle/>
                    <a:p>
                      <a:pPr marL="342900" marR="0" indent="-342900" algn="l" fontAlgn="t">
                        <a:lnSpc>
                          <a:spcPct val="115000"/>
                        </a:lnSpc>
                        <a:spcBef>
                          <a:spcPts val="0"/>
                        </a:spcBef>
                        <a:spcAft>
                          <a:spcPts val="300"/>
                        </a:spcAft>
                        <a:buAutoNum type="arabicPeriod"/>
                      </a:pPr>
                      <a:r>
                        <a:rPr lang="en-US" sz="1800" u="none" strike="noStrike" dirty="0">
                          <a:effectLst/>
                        </a:rPr>
                        <a:t>In future, make your contribution shorter. Simply summarize the ideas you wish to share. (style)</a:t>
                      </a:r>
                    </a:p>
                    <a:p>
                      <a:pPr marL="0" marR="0" indent="0" algn="l" fontAlgn="t">
                        <a:lnSpc>
                          <a:spcPct val="115000"/>
                        </a:lnSpc>
                        <a:spcBef>
                          <a:spcPts val="0"/>
                        </a:spcBef>
                        <a:spcAft>
                          <a:spcPts val="300"/>
                        </a:spcAft>
                        <a:buNone/>
                      </a:pPr>
                      <a:endParaRPr lang="en-US" sz="1800" u="none" strike="noStrike" dirty="0">
                        <a:effectLst/>
                      </a:endParaRPr>
                    </a:p>
                    <a:p>
                      <a:pPr marL="0" marR="0" algn="l" fontAlgn="t">
                        <a:lnSpc>
                          <a:spcPct val="115000"/>
                        </a:lnSpc>
                        <a:spcBef>
                          <a:spcPts val="0"/>
                        </a:spcBef>
                        <a:spcAft>
                          <a:spcPts val="300"/>
                        </a:spcAft>
                      </a:pPr>
                      <a:r>
                        <a:rPr lang="en-US" sz="1800" u="none" strike="noStrike" dirty="0">
                          <a:effectLst/>
                        </a:rPr>
                        <a:t>2. Interesting and useful but dishonest. Acknowledge your source. (plagiarism)</a:t>
                      </a:r>
                    </a:p>
                  </a:txBody>
                  <a:tcPr marL="26103" marR="26103" marT="3625" marB="0"/>
                </a:tc>
                <a:extLst>
                  <a:ext uri="{0D108BD9-81ED-4DB2-BD59-A6C34878D82A}">
                    <a16:rowId xmlns:a16="http://schemas.microsoft.com/office/drawing/2014/main" val="3212739475"/>
                  </a:ext>
                </a:extLst>
              </a:tr>
              <a:tr h="1519219">
                <a:tc>
                  <a:txBody>
                    <a:bodyPr/>
                    <a:lstStyle/>
                    <a:p>
                      <a:pPr marL="0" marR="0" algn="l" fontAlgn="t">
                        <a:lnSpc>
                          <a:spcPct val="115000"/>
                        </a:lnSpc>
                        <a:spcBef>
                          <a:spcPts val="0"/>
                        </a:spcBef>
                        <a:spcAft>
                          <a:spcPts val="0"/>
                        </a:spcAft>
                      </a:pPr>
                      <a:r>
                        <a:rPr lang="en-US" sz="1800" u="none" strike="noStrike" dirty="0">
                          <a:effectLst/>
                        </a:rPr>
                        <a:t>Participating in the discussion</a:t>
                      </a:r>
                      <a:endParaRPr lang="en-US" sz="1800" b="0" i="0" u="none" strike="noStrike" dirty="0">
                        <a:effectLst/>
                        <a:latin typeface="Arial" panose="020B0604020202020204" pitchFamily="34" charset="0"/>
                      </a:endParaRPr>
                    </a:p>
                  </a:txBody>
                  <a:tcPr marL="26103" marR="26103" marT="3625" marB="0"/>
                </a:tc>
                <a:tc>
                  <a:txBody>
                    <a:bodyPr/>
                    <a:lstStyle/>
                    <a:p>
                      <a:pPr marL="0" marR="0" algn="just" fontAlgn="t">
                        <a:lnSpc>
                          <a:spcPct val="115000"/>
                        </a:lnSpc>
                        <a:spcBef>
                          <a:spcPts val="0"/>
                        </a:spcBef>
                        <a:spcAft>
                          <a:spcPts val="300"/>
                        </a:spcAft>
                      </a:pPr>
                      <a:r>
                        <a:rPr lang="en-US" sz="1800" u="none" strike="noStrike" dirty="0">
                          <a:effectLst/>
                        </a:rPr>
                        <a:t>Numeracy might not involve complex mathematics. Market women and men are usually numerate enough to put a mark up on the goods they sell to make profit, and would not usually go below that price. Buying yams in bulk, and knowing how many piles of five the bulk can be divided into also involves numeracy. A student, however, needs higher order skills and some statistical ability, to function in a university.</a:t>
                      </a:r>
                      <a:endParaRPr lang="en-US" sz="1800" b="0" i="0" u="none" strike="noStrike" dirty="0">
                        <a:effectLst/>
                        <a:latin typeface="Arial" panose="020B0604020202020204" pitchFamily="34" charset="0"/>
                      </a:endParaRPr>
                    </a:p>
                  </a:txBody>
                  <a:tcPr marL="26103" marR="26103" marT="3625" marB="0"/>
                </a:tc>
                <a:extLst>
                  <a:ext uri="{0D108BD9-81ED-4DB2-BD59-A6C34878D82A}">
                    <a16:rowId xmlns:a16="http://schemas.microsoft.com/office/drawing/2014/main" val="2703633888"/>
                  </a:ext>
                </a:extLst>
              </a:tr>
            </a:tbl>
          </a:graphicData>
        </a:graphic>
      </p:graphicFrame>
    </p:spTree>
    <p:extLst>
      <p:ext uri="{BB962C8B-B14F-4D97-AF65-F5344CB8AC3E}">
        <p14:creationId xmlns:p14="http://schemas.microsoft.com/office/powerpoint/2010/main" val="55835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1005A0-4384-4A04-9B37-1961C50EA652}"/>
              </a:ext>
            </a:extLst>
          </p:cNvPr>
          <p:cNvGraphicFramePr/>
          <p:nvPr>
            <p:extLst>
              <p:ext uri="{D42A27DB-BD31-4B8C-83A1-F6EECF244321}">
                <p14:modId xmlns:p14="http://schemas.microsoft.com/office/powerpoint/2010/main" val="2453505029"/>
              </p:ext>
            </p:extLst>
          </p:nvPr>
        </p:nvGraphicFramePr>
        <p:xfrm>
          <a:off x="561109" y="510188"/>
          <a:ext cx="11069781" cy="5544247"/>
        </p:xfrm>
        <a:graphic>
          <a:graphicData uri="http://schemas.openxmlformats.org/drawingml/2006/table">
            <a:tbl>
              <a:tblPr firstRow="1" firstCol="1" bandRow="1">
                <a:tableStyleId>{5C22544A-7EE6-4342-B048-85BDC9FD1C3A}</a:tableStyleId>
              </a:tblPr>
              <a:tblGrid>
                <a:gridCol w="1898072">
                  <a:extLst>
                    <a:ext uri="{9D8B030D-6E8A-4147-A177-3AD203B41FA5}">
                      <a16:colId xmlns:a16="http://schemas.microsoft.com/office/drawing/2014/main" val="2651868117"/>
                    </a:ext>
                  </a:extLst>
                </a:gridCol>
                <a:gridCol w="9171709">
                  <a:extLst>
                    <a:ext uri="{9D8B030D-6E8A-4147-A177-3AD203B41FA5}">
                      <a16:colId xmlns:a16="http://schemas.microsoft.com/office/drawing/2014/main" val="2964741831"/>
                    </a:ext>
                  </a:extLst>
                </a:gridCol>
              </a:tblGrid>
              <a:tr h="470122">
                <a:tc>
                  <a:txBody>
                    <a:bodyPr/>
                    <a:lstStyle/>
                    <a:p>
                      <a:pPr marL="0" marR="0" algn="l" fontAlgn="t">
                        <a:lnSpc>
                          <a:spcPct val="115000"/>
                        </a:lnSpc>
                        <a:spcBef>
                          <a:spcPts val="0"/>
                        </a:spcBef>
                        <a:spcAft>
                          <a:spcPts val="300"/>
                        </a:spcAft>
                      </a:pPr>
                      <a:r>
                        <a:rPr lang="en-US" sz="2000" u="none" strike="noStrike" dirty="0">
                          <a:effectLst/>
                        </a:rPr>
                        <a:t>Indicators </a:t>
                      </a:r>
                      <a:endParaRPr lang="en-US" sz="2000" b="0" i="0" u="none" strike="noStrike" dirty="0">
                        <a:effectLst/>
                        <a:latin typeface="Arial" panose="020B0604020202020204" pitchFamily="34" charset="0"/>
                      </a:endParaRPr>
                    </a:p>
                  </a:txBody>
                  <a:tcPr marL="26103" marR="26103" marT="3625" marB="0"/>
                </a:tc>
                <a:tc>
                  <a:txBody>
                    <a:bodyPr/>
                    <a:lstStyle/>
                    <a:p>
                      <a:pPr marL="0" marR="0" algn="just" fontAlgn="t">
                        <a:lnSpc>
                          <a:spcPct val="115000"/>
                        </a:lnSpc>
                        <a:spcBef>
                          <a:spcPts val="0"/>
                        </a:spcBef>
                        <a:spcAft>
                          <a:spcPts val="300"/>
                        </a:spcAft>
                      </a:pPr>
                      <a:r>
                        <a:rPr lang="en-US" sz="2000" u="none" strike="noStrike" dirty="0">
                          <a:effectLst/>
                        </a:rPr>
                        <a:t>Examples</a:t>
                      </a:r>
                      <a:endParaRPr lang="en-US" sz="2000" b="0" i="0" u="none" strike="noStrike" dirty="0">
                        <a:effectLst/>
                        <a:latin typeface="Arial" panose="020B0604020202020204" pitchFamily="34" charset="0"/>
                      </a:endParaRPr>
                    </a:p>
                  </a:txBody>
                  <a:tcPr marL="26103" marR="26103" marT="3625" marB="0"/>
                </a:tc>
                <a:extLst>
                  <a:ext uri="{0D108BD9-81ED-4DB2-BD59-A6C34878D82A}">
                    <a16:rowId xmlns:a16="http://schemas.microsoft.com/office/drawing/2014/main" val="3293567876"/>
                  </a:ext>
                </a:extLst>
              </a:tr>
              <a:tr h="1461430">
                <a:tc>
                  <a:txBody>
                    <a:bodyPr/>
                    <a:lstStyle/>
                    <a:p>
                      <a:pPr marL="0" marR="0" algn="l" fontAlgn="t">
                        <a:lnSpc>
                          <a:spcPct val="115000"/>
                        </a:lnSpc>
                        <a:spcBef>
                          <a:spcPts val="0"/>
                        </a:spcBef>
                        <a:spcAft>
                          <a:spcPts val="0"/>
                        </a:spcAft>
                      </a:pPr>
                      <a:r>
                        <a:rPr lang="en-US" sz="2400" u="none" strike="noStrike" dirty="0">
                          <a:effectLst/>
                        </a:rPr>
                        <a:t>Prompting discussion</a:t>
                      </a:r>
                      <a:endParaRPr lang="en-US" sz="2400" b="0" i="0" u="none" strike="noStrike" dirty="0">
                        <a:effectLst/>
                        <a:latin typeface="Arial" panose="020B0604020202020204" pitchFamily="34" charset="0"/>
                      </a:endParaRPr>
                    </a:p>
                  </a:txBody>
                  <a:tcPr marL="26103" marR="26103" marT="3625" marB="0"/>
                </a:tc>
                <a:tc>
                  <a:txBody>
                    <a:bodyPr/>
                    <a:lstStyle/>
                    <a:p>
                      <a:pPr marL="342900" marR="0" indent="-342900" algn="just" fontAlgn="t">
                        <a:lnSpc>
                          <a:spcPct val="115000"/>
                        </a:lnSpc>
                        <a:spcBef>
                          <a:spcPts val="0"/>
                        </a:spcBef>
                        <a:spcAft>
                          <a:spcPts val="300"/>
                        </a:spcAft>
                        <a:buAutoNum type="arabicPeriod"/>
                      </a:pPr>
                      <a:r>
                        <a:rPr lang="en-US" sz="1800" u="none" strike="noStrike" dirty="0">
                          <a:effectLst/>
                        </a:rPr>
                        <a:t>Hello, Mary. Do you think merely being able to read and write will serve the needs of a student in today's world? Go over the material we discussed in class on 21st century literacy skills, and respond.</a:t>
                      </a:r>
                    </a:p>
                    <a:p>
                      <a:pPr marL="0" marR="0" algn="just" fontAlgn="t">
                        <a:lnSpc>
                          <a:spcPct val="115000"/>
                        </a:lnSpc>
                        <a:spcBef>
                          <a:spcPts val="0"/>
                        </a:spcBef>
                        <a:spcAft>
                          <a:spcPts val="300"/>
                        </a:spcAft>
                      </a:pPr>
                      <a:r>
                        <a:rPr lang="en-US" sz="1800" u="none" strike="noStrike" dirty="0">
                          <a:effectLst/>
                        </a:rPr>
                        <a:t>2. </a:t>
                      </a:r>
                      <a:r>
                        <a:rPr lang="en-US" sz="1800" u="none" strike="noStrike" dirty="0">
                          <a:solidFill>
                            <a:srgbClr val="FF0000"/>
                          </a:solidFill>
                          <a:effectLst/>
                        </a:rPr>
                        <a:t>You could have kick-started the discussion by sharing your experience and challenges, if any.</a:t>
                      </a:r>
                      <a:endParaRPr lang="en-US" sz="1800" b="0" i="0" u="none" strike="noStrike" dirty="0">
                        <a:solidFill>
                          <a:srgbClr val="FF0000"/>
                        </a:solidFill>
                        <a:effectLst/>
                        <a:latin typeface="Arial" panose="020B0604020202020204" pitchFamily="34" charset="0"/>
                      </a:endParaRPr>
                    </a:p>
                  </a:txBody>
                  <a:tcPr marL="26103" marR="26103" marT="3625" marB="0"/>
                </a:tc>
                <a:extLst>
                  <a:ext uri="{0D108BD9-81ED-4DB2-BD59-A6C34878D82A}">
                    <a16:rowId xmlns:a16="http://schemas.microsoft.com/office/drawing/2014/main" val="1699915091"/>
                  </a:ext>
                </a:extLst>
              </a:tr>
              <a:tr h="1641145">
                <a:tc>
                  <a:txBody>
                    <a:bodyPr/>
                    <a:lstStyle/>
                    <a:p>
                      <a:pPr marL="0" marR="0" algn="l" fontAlgn="t">
                        <a:lnSpc>
                          <a:spcPct val="115000"/>
                        </a:lnSpc>
                        <a:spcBef>
                          <a:spcPts val="0"/>
                        </a:spcBef>
                        <a:spcAft>
                          <a:spcPts val="0"/>
                        </a:spcAft>
                      </a:pPr>
                      <a:r>
                        <a:rPr lang="en-US" sz="2400" u="none" strike="noStrike" dirty="0">
                          <a:effectLst/>
                        </a:rPr>
                        <a:t>Re-directing the discussion</a:t>
                      </a:r>
                      <a:endParaRPr lang="en-US" sz="2400" b="0" i="0" u="none" strike="noStrike" dirty="0">
                        <a:effectLst/>
                        <a:latin typeface="Arial" panose="020B0604020202020204" pitchFamily="34" charset="0"/>
                      </a:endParaRPr>
                    </a:p>
                  </a:txBody>
                  <a:tcPr marL="26103" marR="26103" marT="3625" marB="0"/>
                </a:tc>
                <a:tc>
                  <a:txBody>
                    <a:bodyPr/>
                    <a:lstStyle/>
                    <a:p>
                      <a:pPr marL="342900" marR="0" indent="-342900" algn="just" fontAlgn="t">
                        <a:lnSpc>
                          <a:spcPct val="115000"/>
                        </a:lnSpc>
                        <a:spcBef>
                          <a:spcPts val="0"/>
                        </a:spcBef>
                        <a:spcAft>
                          <a:spcPts val="300"/>
                        </a:spcAft>
                        <a:buAutoNum type="arabicPeriod"/>
                      </a:pPr>
                      <a:r>
                        <a:rPr lang="en-US" sz="1800" u="none" strike="noStrike" dirty="0">
                          <a:effectLst/>
                        </a:rPr>
                        <a:t>Suppose spacing of students has not curbed examination malpractice. What methods do you think should be adopted?</a:t>
                      </a:r>
                    </a:p>
                    <a:p>
                      <a:pPr marL="0" marR="0" algn="just" fontAlgn="t">
                        <a:lnSpc>
                          <a:spcPct val="115000"/>
                        </a:lnSpc>
                        <a:spcBef>
                          <a:spcPts val="0"/>
                        </a:spcBef>
                        <a:spcAft>
                          <a:spcPts val="300"/>
                        </a:spcAft>
                      </a:pPr>
                      <a:r>
                        <a:rPr lang="en-US" sz="1800" u="none" strike="noStrike" dirty="0">
                          <a:solidFill>
                            <a:schemeClr val="tx1"/>
                          </a:solidFill>
                          <a:effectLst/>
                        </a:rPr>
                        <a:t>2. The problem has been thoroughly </a:t>
                      </a:r>
                      <a:r>
                        <a:rPr lang="en-US" sz="1800" u="none" strike="noStrike" dirty="0" err="1">
                          <a:solidFill>
                            <a:schemeClr val="tx1"/>
                          </a:solidFill>
                          <a:effectLst/>
                        </a:rPr>
                        <a:t>analysed</a:t>
                      </a:r>
                      <a:r>
                        <a:rPr lang="en-US" sz="1800" u="none" strike="noStrike" dirty="0">
                          <a:solidFill>
                            <a:schemeClr val="tx1"/>
                          </a:solidFill>
                          <a:effectLst/>
                        </a:rPr>
                        <a:t>. How about some solutions? If a serious student feels sleepy during lectures, what can she/he do?</a:t>
                      </a:r>
                      <a:endParaRPr lang="en-US" sz="1800" b="0" i="0" u="none" strike="noStrike" dirty="0">
                        <a:solidFill>
                          <a:schemeClr val="tx1"/>
                        </a:solidFill>
                        <a:effectLst/>
                        <a:latin typeface="Arial" panose="020B0604020202020204" pitchFamily="34" charset="0"/>
                      </a:endParaRPr>
                    </a:p>
                  </a:txBody>
                  <a:tcPr marL="26103" marR="26103" marT="3625" marB="0"/>
                </a:tc>
                <a:extLst>
                  <a:ext uri="{0D108BD9-81ED-4DB2-BD59-A6C34878D82A}">
                    <a16:rowId xmlns:a16="http://schemas.microsoft.com/office/drawing/2014/main" val="1791975695"/>
                  </a:ext>
                </a:extLst>
              </a:tr>
              <a:tr h="1037304">
                <a:tc>
                  <a:txBody>
                    <a:bodyPr/>
                    <a:lstStyle/>
                    <a:p>
                      <a:pPr marL="0" marR="0" algn="l" fontAlgn="t">
                        <a:lnSpc>
                          <a:spcPct val="115000"/>
                        </a:lnSpc>
                        <a:spcBef>
                          <a:spcPts val="0"/>
                        </a:spcBef>
                        <a:spcAft>
                          <a:spcPts val="300"/>
                        </a:spcAft>
                      </a:pPr>
                      <a:r>
                        <a:rPr lang="en-US" sz="2400" u="none" strike="noStrike" dirty="0">
                          <a:effectLst/>
                        </a:rPr>
                        <a:t>Extending the discussion</a:t>
                      </a:r>
                      <a:endParaRPr lang="en-US" sz="2400" b="0" i="0" u="none" strike="noStrike" dirty="0">
                        <a:effectLst/>
                        <a:latin typeface="Arial" panose="020B0604020202020204" pitchFamily="34" charset="0"/>
                      </a:endParaRPr>
                    </a:p>
                  </a:txBody>
                  <a:tcPr marL="26103" marR="26103" marT="3625" marB="0"/>
                </a:tc>
                <a:tc>
                  <a:txBody>
                    <a:bodyPr/>
                    <a:lstStyle/>
                    <a:p>
                      <a:pPr marL="0" marR="0" algn="just" fontAlgn="t">
                        <a:lnSpc>
                          <a:spcPct val="115000"/>
                        </a:lnSpc>
                        <a:spcBef>
                          <a:spcPts val="0"/>
                        </a:spcBef>
                        <a:spcAft>
                          <a:spcPts val="300"/>
                        </a:spcAft>
                      </a:pPr>
                      <a:r>
                        <a:rPr lang="en-US" sz="1800" u="none" strike="noStrike" dirty="0">
                          <a:effectLst/>
                        </a:rPr>
                        <a:t>To extend this discussion, we need to locate trustworthy sources of information in different media. For a named 100 level course, can we first list the different possible sources of information in different media, and then select those sources you can trust and why.</a:t>
                      </a:r>
                    </a:p>
                  </a:txBody>
                  <a:tcPr marL="26103" marR="26103" marT="3625" marB="0"/>
                </a:tc>
                <a:extLst>
                  <a:ext uri="{0D108BD9-81ED-4DB2-BD59-A6C34878D82A}">
                    <a16:rowId xmlns:a16="http://schemas.microsoft.com/office/drawing/2014/main" val="16737310"/>
                  </a:ext>
                </a:extLst>
              </a:tr>
              <a:tr h="934246">
                <a:tc>
                  <a:txBody>
                    <a:bodyPr/>
                    <a:lstStyle/>
                    <a:p>
                      <a:pPr marL="0" marR="0" algn="l" fontAlgn="t">
                        <a:lnSpc>
                          <a:spcPct val="115000"/>
                        </a:lnSpc>
                        <a:spcBef>
                          <a:spcPts val="0"/>
                        </a:spcBef>
                        <a:spcAft>
                          <a:spcPts val="0"/>
                        </a:spcAft>
                      </a:pPr>
                      <a:r>
                        <a:rPr lang="en-US" sz="2400" u="none" strike="noStrike" dirty="0">
                          <a:effectLst/>
                        </a:rPr>
                        <a:t>Closing the discussion</a:t>
                      </a:r>
                      <a:endParaRPr lang="en-US" sz="2400" b="0" i="0" u="none" strike="noStrike" dirty="0">
                        <a:effectLst/>
                        <a:latin typeface="Arial" panose="020B0604020202020204" pitchFamily="34" charset="0"/>
                      </a:endParaRPr>
                    </a:p>
                  </a:txBody>
                  <a:tcPr marL="26103" marR="26103" marT="3625" marB="0"/>
                </a:tc>
                <a:tc>
                  <a:txBody>
                    <a:bodyPr/>
                    <a:lstStyle/>
                    <a:p>
                      <a:pPr marL="0" marR="0" algn="just" fontAlgn="t">
                        <a:lnSpc>
                          <a:spcPct val="115000"/>
                        </a:lnSpc>
                        <a:spcBef>
                          <a:spcPts val="0"/>
                        </a:spcBef>
                        <a:spcAft>
                          <a:spcPts val="300"/>
                        </a:spcAft>
                      </a:pPr>
                      <a:r>
                        <a:rPr lang="en-US" sz="1800" u="none" strike="noStrike" dirty="0">
                          <a:effectLst/>
                        </a:rPr>
                        <a:t>The issues you raised will be brought to the attention of the relevant authorities. On this forum, however, the discussion is closed.</a:t>
                      </a:r>
                      <a:endParaRPr lang="en-US" sz="1800" b="0" i="0" u="none" strike="noStrike" dirty="0">
                        <a:effectLst/>
                        <a:latin typeface="Arial" panose="020B0604020202020204" pitchFamily="34" charset="0"/>
                      </a:endParaRPr>
                    </a:p>
                  </a:txBody>
                  <a:tcPr marL="26103" marR="26103" marT="3625" marB="0"/>
                </a:tc>
                <a:extLst>
                  <a:ext uri="{0D108BD9-81ED-4DB2-BD59-A6C34878D82A}">
                    <a16:rowId xmlns:a16="http://schemas.microsoft.com/office/drawing/2014/main" val="3657249975"/>
                  </a:ext>
                </a:extLst>
              </a:tr>
            </a:tbl>
          </a:graphicData>
        </a:graphic>
      </p:graphicFrame>
    </p:spTree>
    <p:extLst>
      <p:ext uri="{BB962C8B-B14F-4D97-AF65-F5344CB8AC3E}">
        <p14:creationId xmlns:p14="http://schemas.microsoft.com/office/powerpoint/2010/main" val="33383783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1421</TotalTime>
  <Words>1214</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Times New Roman</vt:lpstr>
      <vt:lpstr>Organic</vt:lpstr>
      <vt:lpstr>Students’ Voices:  Listening and Moderating</vt:lpstr>
      <vt:lpstr>Work it out</vt:lpstr>
      <vt:lpstr>Different Formats</vt:lpstr>
      <vt:lpstr>Why have group discussions?</vt:lpstr>
      <vt:lpstr> Principles for cultivating successful discussions I</vt:lpstr>
      <vt:lpstr>Principles for cultivating successful discussions II</vt:lpstr>
      <vt:lpstr>Some examples of facilitation</vt:lpstr>
      <vt:lpstr>PowerPoint Presentation</vt:lpstr>
      <vt:lpstr>PowerPoint Presentation</vt:lpstr>
      <vt:lpstr>PowerPoint Presentation</vt:lpstr>
      <vt:lpstr>PowerPoint Presentation</vt:lpstr>
      <vt:lpstr>PowerPoint Presentation</vt:lpstr>
      <vt:lpstr>Dealing with criticism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Voices:  Listening and Moderating</dc:title>
  <dc:creator>TETFUND-NRF</dc:creator>
  <cp:lastModifiedBy>TETFUND-NRF</cp:lastModifiedBy>
  <cp:revision>15</cp:revision>
  <dcterms:created xsi:type="dcterms:W3CDTF">2021-05-25T11:12:46Z</dcterms:created>
  <dcterms:modified xsi:type="dcterms:W3CDTF">2021-05-26T15:31:49Z</dcterms:modified>
</cp:coreProperties>
</file>